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61" r:id="rId5"/>
    <p:sldId id="262" r:id="rId6"/>
    <p:sldId id="265" r:id="rId7"/>
    <p:sldId id="291" r:id="rId8"/>
    <p:sldId id="277" r:id="rId9"/>
    <p:sldId id="296" r:id="rId10"/>
    <p:sldId id="272" r:id="rId11"/>
    <p:sldId id="292" r:id="rId12"/>
    <p:sldId id="274" r:id="rId13"/>
    <p:sldId id="273" r:id="rId14"/>
    <p:sldId id="276" r:id="rId15"/>
    <p:sldId id="266" r:id="rId16"/>
    <p:sldId id="271" r:id="rId17"/>
    <p:sldId id="275" r:id="rId18"/>
    <p:sldId id="295" r:id="rId19"/>
    <p:sldId id="278" r:id="rId20"/>
    <p:sldId id="279" r:id="rId21"/>
    <p:sldId id="280" r:id="rId22"/>
    <p:sldId id="290" r:id="rId23"/>
    <p:sldId id="260" r:id="rId24"/>
    <p:sldId id="294" r:id="rId25"/>
    <p:sldId id="282" r:id="rId26"/>
    <p:sldId id="270" r:id="rId27"/>
    <p:sldId id="268" r:id="rId28"/>
    <p:sldId id="267" r:id="rId29"/>
    <p:sldId id="284" r:id="rId30"/>
    <p:sldId id="289" r:id="rId31"/>
  </p:sldIdLst>
  <p:sldSz cx="12188825" cy="6858000"/>
  <p:notesSz cx="6797675" cy="9926638"/>
  <p:embeddedFontLst>
    <p:embeddedFont>
      <p:font typeface="AU Passata" panose="020B0604020202020204" charset="0"/>
      <p:regular r:id="rId34"/>
      <p:bold r:id="rId35"/>
    </p:embeddedFont>
    <p:embeddedFont>
      <p:font typeface="AU Passata Light" panose="020B0604020202020204" charset="0"/>
      <p:regular r:id="rId36"/>
      <p:bold r:id="rId37"/>
    </p:embeddedFont>
    <p:embeddedFont>
      <p:font typeface="AU Peto" panose="020B0604020202020204" charset="0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mbria Math" panose="02040503050406030204" pitchFamily="18" charset="0"/>
      <p:regular r:id="rId44"/>
    </p:embeddedFont>
    <p:embeddedFont>
      <p:font typeface="Georgia" panose="02040502050405020303" pitchFamily="18" charset="0"/>
      <p:regular r:id="rId45"/>
      <p:bold r:id="rId46"/>
      <p:italic r:id="rId47"/>
      <p:boldItalic r:id="rId48"/>
    </p:embeddedFont>
    <p:embeddedFont>
      <p:font typeface="Wingdings 3" panose="05040102010807070707" pitchFamily="18" charset="2"/>
      <p:regular r:id="rId49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756411-749A-4514-98FC-4198664CF05F}" v="1521" dt="2020-01-21T12:11:54.4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3" autoAdjust="0"/>
    <p:restoredTop sz="93457" autoAdjust="0"/>
  </p:normalViewPr>
  <p:slideViewPr>
    <p:cSldViewPr snapToObjects="1" showGuides="1">
      <p:cViewPr varScale="1">
        <p:scale>
          <a:sx n="106" d="100"/>
          <a:sy n="106" d="100"/>
        </p:scale>
        <p:origin x="132" y="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6.xml"/><Relationship Id="rId41" Type="http://schemas.openxmlformats.org/officeDocument/2006/relationships/font" Target="fonts/font8.fntdata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CO2 emission by sector 2015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CO2 emission by sector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940-46A4-94F9-B4680016134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940-46A4-94F9-B4680016134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940-46A4-94F9-B4680016134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940-46A4-94F9-B4680016134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940-46A4-94F9-B4680016134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940-46A4-94F9-B4680016134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940-46A4-94F9-B4680016134F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940-46A4-94F9-B4680016134F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940-46A4-94F9-B4680016134F}"/>
              </c:ext>
            </c:extLst>
          </c:dPt>
          <c:cat>
            <c:strRef>
              <c:f>Sheet1!$A$2:$A$10</c:f>
              <c:strCache>
                <c:ptCount val="9"/>
                <c:pt idx="0">
                  <c:v>Energy</c:v>
                </c:pt>
                <c:pt idx="1">
                  <c:v>Transport</c:v>
                </c:pt>
                <c:pt idx="2">
                  <c:v>Industry</c:v>
                </c:pt>
                <c:pt idx="3">
                  <c:v>Residential/comercial</c:v>
                </c:pt>
                <c:pt idx="4">
                  <c:v>Biomass</c:v>
                </c:pt>
                <c:pt idx="5">
                  <c:v>Agriculture</c:v>
                </c:pt>
                <c:pt idx="6">
                  <c:v>Aviation</c:v>
                </c:pt>
                <c:pt idx="7">
                  <c:v>Waste</c:v>
                </c:pt>
                <c:pt idx="8">
                  <c:v>Shipping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1331272</c:v>
                </c:pt>
                <c:pt idx="1">
                  <c:v>905888</c:v>
                </c:pt>
                <c:pt idx="2">
                  <c:v>857340</c:v>
                </c:pt>
                <c:pt idx="3">
                  <c:v>551616</c:v>
                </c:pt>
                <c:pt idx="4">
                  <c:v>534199</c:v>
                </c:pt>
                <c:pt idx="5">
                  <c:v>515550</c:v>
                </c:pt>
                <c:pt idx="6">
                  <c:v>142182</c:v>
                </c:pt>
                <c:pt idx="7">
                  <c:v>139313</c:v>
                </c:pt>
                <c:pt idx="8">
                  <c:v>134806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56-42F1-BE53-EC95CE6B99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a-D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means that I have developed a new modeling to generate alternatives approach that I have used to addressing structural uncertainty in energy system models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5173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Pointe: Too many dimensions – Reduction </a:t>
            </a:r>
            <a:r>
              <a:rPr lang="en-US" dirty="0" err="1"/>
              <a:t>methdod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147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Pointe: Assumption about equal distribution doesn't hold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628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Pointe: Model performs as expected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7099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Pointe: Large variance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3035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Pointe: Equality is expensive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2882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46274-ECE6-4E10-ACEF-8B16C9160ED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A794E7A2-98C4-4B50-B5B5-22CA45782EB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Pointe: Explain feasible space in n dimensions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6845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Pointe: Model is linear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1701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320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Pointe: Climate change = need for models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6879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Pointe: Rough explanation of model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4091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Pointe: Structural uncertainty = analyze near optimal region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9085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Pointe: Finite number of points define the entire set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1519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Pointe: Explain novel method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8716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Pointe: Novel method converges towards full solution + can be expanded to n dimensions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4179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Pointe: Sampling to gain statistical data about ALL solutions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4671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Pointe: Model serves as a framework to establish usefulness of the developed method</a:t>
            </a:r>
          </a:p>
          <a:p>
            <a:r>
              <a:rPr lang="en-US" dirty="0"/>
              <a:t>Simplified by reducing number of technologies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timtoernes@gmail.com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2644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en-GB" sz="600" cap="all" spc="40" baseline="0" dirty="0">
              <a:solidFill>
                <a:schemeClr val="bg1"/>
              </a:solidFill>
              <a:latin typeface="AU Passata Light" pitchFamily="34" charset="0"/>
            </a:endParaRP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23 January 2020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 err="1">
                <a:solidFill>
                  <a:schemeClr val="bg1"/>
                </a:solidFill>
                <a:latin typeface="+mn-lt"/>
              </a:rPr>
              <a:t>timtoernes@gmail.ocm</a:t>
            </a: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Tim Tørnes Pedersen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000" b="0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sp>
        <p:nvSpPr>
          <p:cNvPr id="17" name="SecondaryLogo"/>
          <p:cNvSpPr>
            <a:spLocks noChangeArrowheads="1"/>
          </p:cNvSpPr>
          <p:nvPr userDrawn="1"/>
        </p:nvSpPr>
        <p:spPr bwMode="auto">
          <a:xfrm>
            <a:off x="10206113" y="5999002"/>
            <a:ext cx="1666800" cy="558000"/>
          </a:xfrm>
          <a:prstGeom prst="rect">
            <a:avLst/>
          </a:prstGeom>
          <a:solidFill>
            <a:schemeClr val="bg1">
              <a:alpha val="0"/>
            </a:schemeClr>
          </a:solidFill>
          <a:ln w="1778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>
              <a:defRPr/>
            </a:pPr>
            <a:endParaRPr lang="en-GB" sz="700" b="0" dirty="0">
              <a:latin typeface="+mn-lt"/>
            </a:endParaRPr>
          </a:p>
        </p:txBody>
      </p:sp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EC40-26F4-4084-A11B-C7C46AE88A46}" type="datetime1">
              <a:rPr lang="en-GB" smtClean="0"/>
              <a:t>21/01/2020</a:t>
            </a:fld>
            <a:r>
              <a:rPr lang="en-GB"/>
              <a:t>14/01/2020</a:t>
            </a:r>
            <a:endParaRPr lang="en-GB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62D3D95-DC3C-432A-959C-32192CB02178}" type="datetime1">
              <a:rPr lang="en-GB" smtClean="0"/>
              <a:t>21/01/2020</a:t>
            </a:fld>
            <a:r>
              <a:rPr lang="en-GB"/>
              <a:t>14/01/2020</a:t>
            </a:r>
            <a:endParaRPr lang="en-GB" dirty="0"/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1C0CA63-A6A1-469A-934E-74E94DE6AB0F}" type="datetime1">
              <a:rPr lang="en-GB" smtClean="0"/>
              <a:t>21/01/2020</a:t>
            </a:fld>
            <a:r>
              <a:rPr lang="en-GB"/>
              <a:t>14/01/2020</a:t>
            </a:r>
            <a:endParaRPr lang="en-GB" dirty="0"/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B3D403-D936-411E-AF01-0DD21FE406D9}" type="datetime1">
              <a:rPr lang="en-GB" smtClean="0"/>
              <a:t>21/01/2020</a:t>
            </a:fld>
            <a:r>
              <a:rPr lang="en-GB"/>
              <a:t>14/01/2020</a:t>
            </a:r>
            <a:endParaRPr lang="en-GB" dirty="0"/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201384FE-9106-498B-A2BB-C2CF19CAAC35}" type="datetime1">
              <a:rPr lang="en-GB" smtClean="0"/>
              <a:t>21/01/2020</a:t>
            </a:fld>
            <a:r>
              <a:rPr lang="en-GB"/>
              <a:t>14/01/2020</a:t>
            </a:r>
            <a:endParaRPr lang="en-GB" dirty="0"/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28A7C015-031E-446A-BE7E-E09144AE69EF}" type="datetime1">
              <a:rPr lang="en-GB" smtClean="0"/>
              <a:t>21/01/2020</a:t>
            </a:fld>
            <a:r>
              <a:rPr lang="en-GB"/>
              <a:t>14/01/2020</a:t>
            </a:r>
            <a:endParaRPr lang="en-GB" dirty="0"/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F04A853-5844-4DD8-9088-0267F078BCEB}" type="datetime1">
              <a:rPr lang="en-GB" smtClean="0"/>
              <a:t>21/01/2020</a:t>
            </a:fld>
            <a:r>
              <a:rPr lang="en-GB"/>
              <a:t>14/01/2020</a:t>
            </a:r>
            <a:endParaRPr lang="en-GB" dirty="0"/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2F0A-3483-4704-A450-798DC6166364}" type="datetime1">
              <a:rPr lang="en-GB" smtClean="0"/>
              <a:t>21/01/2020</a:t>
            </a:fld>
            <a:r>
              <a:rPr lang="en-GB"/>
              <a:t>14/01/2020</a:t>
            </a:r>
            <a:endParaRPr lang="en-GB" dirty="0"/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1002-4C60-45E0-AEAF-C9A130C4E57E}" type="datetime1">
              <a:rPr lang="en-GB" smtClean="0"/>
              <a:t>21/01/2020</a:t>
            </a:fld>
            <a:r>
              <a:rPr lang="en-GB"/>
              <a:t>14/01/2020</a:t>
            </a:r>
            <a:endParaRPr lang="en-GB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9F93-EBA2-40B5-BEFC-54255C9CDDB6}" type="datetime1">
              <a:rPr lang="en-GB" smtClean="0"/>
              <a:t>21/01/2020</a:t>
            </a:fld>
            <a:r>
              <a:rPr lang="en-GB"/>
              <a:t>14/01/2020</a:t>
            </a:r>
            <a:endParaRPr lang="en-GB" dirty="0"/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079282A9-793D-4CE4-B0FE-8E18ADC64240}" type="datetime1">
              <a:rPr lang="en-GB" smtClean="0"/>
              <a:t>21/01/2020</a:t>
            </a:fld>
            <a:r>
              <a:rPr lang="en-GB"/>
              <a:t>14/01/2020</a:t>
            </a:r>
            <a:endParaRPr lang="en-GB" dirty="0"/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en-GB" sz="600" cap="all" spc="40" baseline="0" dirty="0">
              <a:solidFill>
                <a:schemeClr val="bg1"/>
              </a:solidFill>
              <a:latin typeface="AU Passata Light" pitchFamily="34" charset="0"/>
            </a:endParaRP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000" b="0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14 January 2020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MSc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Tim Tørnes Pedersen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16" name="SecondaryLogo"/>
          <p:cNvSpPr>
            <a:spLocks noChangeArrowheads="1"/>
          </p:cNvSpPr>
          <p:nvPr userDrawn="1"/>
        </p:nvSpPr>
        <p:spPr bwMode="auto">
          <a:xfrm>
            <a:off x="10206113" y="5999002"/>
            <a:ext cx="1666800" cy="558000"/>
          </a:xfrm>
          <a:prstGeom prst="rect">
            <a:avLst/>
          </a:prstGeom>
          <a:solidFill>
            <a:schemeClr val="bg1">
              <a:alpha val="0"/>
            </a:schemeClr>
          </a:solidFill>
          <a:ln w="1778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>
              <a:defRPr/>
            </a:pPr>
            <a:endParaRPr lang="en-GB" sz="700" b="0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2C70C66-9A49-426B-9478-618680ADFBBC}" type="datetime1">
              <a:rPr lang="en-GB" smtClean="0"/>
              <a:t>21/01/2020</a:t>
            </a:fld>
            <a:r>
              <a:rPr lang="en-GB"/>
              <a:t>14/01/2020</a:t>
            </a:r>
            <a:endParaRPr lang="en-GB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2799B760-0AB5-4F4A-BDA9-99CDF3D9A263}" type="datetime1">
              <a:rPr lang="en-GB" smtClean="0"/>
              <a:t>21/01/2020</a:t>
            </a:fld>
            <a:r>
              <a:rPr lang="en-GB"/>
              <a:t>14/01/2020</a:t>
            </a:r>
            <a:endParaRPr lang="en-GB" dirty="0"/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en-GB" sz="600" cap="all" spc="40" baseline="0" dirty="0">
              <a:solidFill>
                <a:schemeClr val="bg1"/>
              </a:solidFill>
              <a:latin typeface="AU Passata Light" pitchFamily="34" charset="0"/>
            </a:endParaRP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000" b="0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23 January 2020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timtoernes@gmail.com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Aarhus university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Tim Tørnes Pedersen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15" name="SecondaryLogo"/>
          <p:cNvSpPr>
            <a:spLocks noChangeArrowheads="1"/>
          </p:cNvSpPr>
          <p:nvPr userDrawn="1"/>
        </p:nvSpPr>
        <p:spPr bwMode="auto">
          <a:xfrm>
            <a:off x="10206113" y="5999002"/>
            <a:ext cx="1666800" cy="558000"/>
          </a:xfrm>
          <a:prstGeom prst="rect">
            <a:avLst/>
          </a:prstGeom>
          <a:solidFill>
            <a:schemeClr val="bg1">
              <a:alpha val="0"/>
            </a:schemeClr>
          </a:solidFill>
          <a:ln w="1778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>
              <a:defRPr/>
            </a:pPr>
            <a:endParaRPr lang="en-GB" sz="700" b="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76DA4-C486-49BE-909E-67DDA2FF2CC1}" type="datetime1">
              <a:rPr lang="en-GB" smtClean="0"/>
              <a:t>21/01/2020</a:t>
            </a:fld>
            <a:r>
              <a:rPr lang="en-GB"/>
              <a:t>14/01/2020</a:t>
            </a:r>
            <a:endParaRPr lang="en-GB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1EACE-6737-4533-B4A1-C5F7DECFA457}" type="datetime1">
              <a:rPr lang="en-GB" smtClean="0"/>
              <a:t>21/01/2020</a:t>
            </a:fld>
            <a:r>
              <a:rPr lang="en-GB"/>
              <a:t>14/01/2020</a:t>
            </a:r>
            <a:endParaRPr lang="en-GB" dirty="0"/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59F9-0BC3-4C6C-9F62-4E8DEE7DA487}" type="datetime1">
              <a:rPr lang="en-GB" smtClean="0"/>
              <a:t>21/01/2020</a:t>
            </a:fld>
            <a:r>
              <a:rPr lang="en-GB"/>
              <a:t>14/01/2020</a:t>
            </a:r>
            <a:endParaRPr lang="en-GB" dirty="0"/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511AE10-2B9A-4222-BB47-8015CF240AED}" type="datetime1">
              <a:rPr lang="en-GB" smtClean="0"/>
              <a:t>21/01/2020</a:t>
            </a:fld>
            <a:r>
              <a:rPr lang="en-GB"/>
              <a:t>14/01/2020</a:t>
            </a:r>
            <a:endParaRPr lang="en-GB" dirty="0"/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440FE96-B78E-4578-BB11-3DDF2618EF83}" type="datetime1">
              <a:rPr lang="en-GB" smtClean="0"/>
              <a:t>21/01/2020</a:t>
            </a:fld>
            <a:r>
              <a:rPr lang="en-GB"/>
              <a:t>14/01/2020</a:t>
            </a:r>
            <a:endParaRPr lang="en-GB" dirty="0"/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3115DC8-9576-47F0-B0C3-B356A0321384}" type="datetime1">
              <a:rPr lang="en-GB" smtClean="0"/>
              <a:t>21/01/2020</a:t>
            </a:fld>
            <a:r>
              <a:rPr lang="en-GB"/>
              <a:t>14/01/2020</a:t>
            </a:r>
            <a:endParaRPr lang="en-GB" dirty="0"/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B368C27-3EEB-4658-B670-D56FF6FFEF2E}" type="datetime1">
              <a:rPr lang="en-GB" smtClean="0"/>
              <a:t>21/01/2020</a:t>
            </a:fld>
            <a:r>
              <a:rPr lang="en-GB"/>
              <a:t>14/01/2020</a:t>
            </a:r>
            <a:endParaRPr lang="en-GB" dirty="0"/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sp>
        <p:nvSpPr>
          <p:cNvPr id="33" name="SecondaryLogo_sort"/>
          <p:cNvSpPr>
            <a:spLocks noChangeArrowheads="1"/>
          </p:cNvSpPr>
          <p:nvPr/>
        </p:nvSpPr>
        <p:spPr bwMode="auto">
          <a:xfrm>
            <a:off x="10206000" y="5999002"/>
            <a:ext cx="1666800" cy="558000"/>
          </a:xfrm>
          <a:prstGeom prst="rect">
            <a:avLst/>
          </a:prstGeom>
          <a:solidFill>
            <a:schemeClr val="bg1">
              <a:alpha val="0"/>
            </a:schemeClr>
          </a:solidFill>
          <a:ln w="1778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>
              <a:defRPr/>
            </a:pPr>
            <a:endParaRPr lang="en-GB" sz="700" b="0" dirty="0">
              <a:latin typeface="+mn-lt"/>
            </a:endParaRPr>
          </a:p>
        </p:txBody>
      </p:sp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Tim Tørnes Pedersen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877272"/>
            <a:ext cx="2271840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Aarhus university</a:t>
            </a:r>
          </a:p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23 January 2020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timtoernes@gmail.com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en-GB" sz="600" cap="all" spc="40" baseline="0" dirty="0">
              <a:solidFill>
                <a:schemeClr val="tx1"/>
              </a:solidFill>
              <a:latin typeface="AU Passata Light" pitchFamily="34" charset="0"/>
            </a:endParaRP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000" b="0" i="0" u="none" strike="noStrike" cap="all" normalizeH="0" baseline="0" noProof="1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DA4CAAF0-5AD5-4B76-B727-4A366FBE481A}" type="datetime1">
              <a:rPr lang="en-GB" smtClean="0"/>
              <a:t>21/01/2020</a:t>
            </a:fld>
            <a:r>
              <a:rPr lang="en-GB"/>
              <a:t>14/01/2020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r>
              <a:rPr lang="en-GB"/>
              <a:t>timtoernes@gmail.com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hdr="0" dt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5281/zenodo.3233682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0.png"/><Relationship Id="rId3" Type="http://schemas.openxmlformats.org/officeDocument/2006/relationships/image" Target="../media/image16.png"/><Relationship Id="rId7" Type="http://schemas.openxmlformats.org/officeDocument/2006/relationships/image" Target="../media/image76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79.svg"/><Relationship Id="rId4" Type="http://schemas.openxmlformats.org/officeDocument/2006/relationships/image" Target="../media/image74.png"/><Relationship Id="rId9" Type="http://schemas.openxmlformats.org/officeDocument/2006/relationships/image" Target="../media/image78.png"/><Relationship Id="rId1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JPG"/><Relationship Id="rId7" Type="http://schemas.microsoft.com/office/2007/relationships/hdphoto" Target="../media/hdphoto2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11" Type="http://schemas.openxmlformats.org/officeDocument/2006/relationships/image" Target="../media/image74.png"/><Relationship Id="rId5" Type="http://schemas.microsoft.com/office/2007/relationships/hdphoto" Target="../media/hdphoto1.wdp"/><Relationship Id="rId10" Type="http://schemas.openxmlformats.org/officeDocument/2006/relationships/image" Target="../media/image84.png"/><Relationship Id="rId4" Type="http://schemas.openxmlformats.org/officeDocument/2006/relationships/image" Target="../media/image81.png"/><Relationship Id="rId9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5838" y="686887"/>
            <a:ext cx="10220325" cy="3323987"/>
          </a:xfrm>
        </p:spPr>
        <p:txBody>
          <a:bodyPr/>
          <a:lstStyle/>
          <a:p>
            <a:pPr algn="ctr"/>
            <a:r>
              <a:rPr lang="en-US" b="0" dirty="0"/>
              <a:t>A novel modeling to generate alternatives approach</a:t>
            </a:r>
            <a:br>
              <a:rPr lang="en-US" dirty="0"/>
            </a:b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5B1394-0A5A-48F4-8B7F-18B80FE0FAC9}"/>
              </a:ext>
            </a:extLst>
          </p:cNvPr>
          <p:cNvSpPr txBox="1"/>
          <p:nvPr/>
        </p:nvSpPr>
        <p:spPr>
          <a:xfrm>
            <a:off x="982661" y="3348280"/>
            <a:ext cx="10223501" cy="1169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4000" dirty="0">
                <a:solidFill>
                  <a:schemeClr val="bg1"/>
                </a:solidFill>
              </a:rPr>
              <a:t>Determining the convex hull containing all near optimal solutions</a:t>
            </a:r>
            <a:endParaRPr lang="en-US" sz="4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BF2A1C-E5F9-440B-8A0B-E0421F5B90D8}"/>
              </a:ext>
            </a:extLst>
          </p:cNvPr>
          <p:cNvSpPr txBox="1"/>
          <p:nvPr/>
        </p:nvSpPr>
        <p:spPr>
          <a:xfrm>
            <a:off x="3862163" y="4869160"/>
            <a:ext cx="446449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Author: Tim Pedersen</a:t>
            </a:r>
          </a:p>
          <a:p>
            <a:pPr algn="ctr">
              <a:lnSpc>
                <a:spcPct val="95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Supervisor: Gorm B. Andresen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9297A3C-CECE-445B-8A92-7450412C5D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723"/>
          <a:stretch/>
        </p:blipFill>
        <p:spPr>
          <a:xfrm>
            <a:off x="4089126" y="1012651"/>
            <a:ext cx="7981950" cy="1408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F4BD5E-4DE9-49E0-9BC3-8D868B533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00" y="230400"/>
            <a:ext cx="11491192" cy="752400"/>
          </a:xfrm>
        </p:spPr>
        <p:txBody>
          <a:bodyPr/>
          <a:lstStyle/>
          <a:p>
            <a:r>
              <a:rPr lang="en-US" dirty="0"/>
              <a:t>Novel MGA approach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001FA-0BD3-449B-8ECA-C101D99C40E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B18A3-3B41-45AC-9F42-09059D69A83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F6E8A-63FC-410F-9827-E9249C7EEB3D}"/>
              </a:ext>
            </a:extLst>
          </p:cNvPr>
          <p:cNvSpPr txBox="1"/>
          <p:nvPr/>
        </p:nvSpPr>
        <p:spPr>
          <a:xfrm>
            <a:off x="1414038" y="1196752"/>
            <a:ext cx="2376264" cy="9356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Optimize using face normal directions to determine the objective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5B078B-C0B4-487A-BDAD-835BC615CE17}"/>
              </a:ext>
            </a:extLst>
          </p:cNvPr>
          <p:cNvSpPr txBox="1"/>
          <p:nvPr/>
        </p:nvSpPr>
        <p:spPr>
          <a:xfrm>
            <a:off x="1414038" y="2493359"/>
            <a:ext cx="2376264" cy="9356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Repeat step 3</a:t>
            </a:r>
          </a:p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(Compute convex hull and determine face normal directions)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AA8B5-3A50-41FF-AB23-9C95A8E705D2}"/>
              </a:ext>
            </a:extLst>
          </p:cNvPr>
          <p:cNvSpPr txBox="1"/>
          <p:nvPr/>
        </p:nvSpPr>
        <p:spPr>
          <a:xfrm>
            <a:off x="1414038" y="4094958"/>
            <a:ext cx="2376264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Repeat step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1566D4-F396-44D7-AB59-B628DD155E1B}"/>
              </a:ext>
            </a:extLst>
          </p:cNvPr>
          <p:cNvSpPr txBox="1"/>
          <p:nvPr/>
        </p:nvSpPr>
        <p:spPr>
          <a:xfrm>
            <a:off x="1408227" y="5229200"/>
            <a:ext cx="2376264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Terminate algorithm when iteration criterion is reached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E75E02-2974-42EA-9D13-8D76784A61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374" b="52282"/>
          <a:stretch/>
        </p:blipFill>
        <p:spPr>
          <a:xfrm>
            <a:off x="4086572" y="2420888"/>
            <a:ext cx="7981950" cy="1296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642447-728A-4111-BD03-C44FC1E875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719" b="27454"/>
          <a:stretch/>
        </p:blipFill>
        <p:spPr>
          <a:xfrm>
            <a:off x="4086572" y="3717032"/>
            <a:ext cx="7981950" cy="1440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905A7E-AFDD-4128-95C4-51D726DBF1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273" b="5109"/>
          <a:stretch/>
        </p:blipFill>
        <p:spPr>
          <a:xfrm>
            <a:off x="4086572" y="5141337"/>
            <a:ext cx="7981950" cy="131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3B93C-508E-43C5-9556-F5795EA62C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en-US" dirty="0"/>
              <a:t>Assuming even distribution </a:t>
            </a:r>
          </a:p>
          <a:p>
            <a:pPr lvl="1"/>
            <a:r>
              <a:rPr lang="en-US" dirty="0"/>
              <a:t>Random sampling across the near optimal feasible space.</a:t>
            </a:r>
          </a:p>
          <a:p>
            <a:pPr lvl="1"/>
            <a:r>
              <a:rPr lang="en-US" dirty="0"/>
              <a:t>Enough points = Full solution</a:t>
            </a:r>
          </a:p>
          <a:p>
            <a:pPr lvl="1"/>
            <a:r>
              <a:rPr lang="en-US" dirty="0"/>
              <a:t>Statistics about all feasible solutions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9C390-F1D7-4871-8CFD-1E6486CCB20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D292B-C883-4407-95A7-94C7BF5992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2701DA-96AC-4E97-B4CE-AC4575DA2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408" y="692696"/>
            <a:ext cx="3935530" cy="3594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7E2DF3-64B7-49BC-B8C1-68015FD62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00" y="230400"/>
            <a:ext cx="11743192" cy="752400"/>
          </a:xfrm>
        </p:spPr>
        <p:txBody>
          <a:bodyPr/>
          <a:lstStyle/>
          <a:p>
            <a:r>
              <a:rPr lang="en-US" dirty="0"/>
              <a:t>Modeling to generate alternatives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5E29AE-8D93-4E5E-8B62-BE1117CC5B9F}"/>
              </a:ext>
            </a:extLst>
          </p:cNvPr>
          <p:cNvGrpSpPr/>
          <p:nvPr/>
        </p:nvGrpSpPr>
        <p:grpSpPr>
          <a:xfrm>
            <a:off x="6722243" y="813504"/>
            <a:ext cx="3476625" cy="3238500"/>
            <a:chOff x="7063928" y="777834"/>
            <a:chExt cx="3476625" cy="3238500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FB0F71B-543E-4D43-8A03-1A84BFB10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63928" y="777834"/>
              <a:ext cx="3476625" cy="3238500"/>
            </a:xfrm>
            <a:prstGeom prst="rect">
              <a:avLst/>
            </a:prstGeom>
          </p:spPr>
        </p:pic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02FBB697-E9FD-417D-A337-5E1F1F1881E8}"/>
                </a:ext>
              </a:extLst>
            </p:cNvPr>
            <p:cNvSpPr/>
            <p:nvPr/>
          </p:nvSpPr>
          <p:spPr bwMode="auto">
            <a:xfrm>
              <a:off x="7894612" y="792692"/>
              <a:ext cx="88980" cy="72008"/>
            </a:xfrm>
            <a:prstGeom prst="flowChartConnector">
              <a:avLst/>
            </a:prstGeom>
            <a:solidFill>
              <a:srgbClr val="FF0000"/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highlight>
                  <a:srgbClr val="FF0000"/>
                </a:highlight>
                <a:latin typeface="AU Passata" pitchFamily="34" charset="0"/>
              </a:endParaRPr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E1D68F77-D136-4F5F-B086-148CD1E10EC0}"/>
                </a:ext>
              </a:extLst>
            </p:cNvPr>
            <p:cNvSpPr/>
            <p:nvPr/>
          </p:nvSpPr>
          <p:spPr bwMode="auto">
            <a:xfrm>
              <a:off x="7390556" y="1388947"/>
              <a:ext cx="88980" cy="72008"/>
            </a:xfrm>
            <a:prstGeom prst="flowChartConnector">
              <a:avLst/>
            </a:prstGeom>
            <a:solidFill>
              <a:srgbClr val="FF0000"/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highlight>
                  <a:srgbClr val="FF0000"/>
                </a:highlight>
                <a:latin typeface="AU Passata" pitchFamily="34" charset="0"/>
              </a:endParaRPr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E129375C-CD96-48E1-9ABD-D94C54DD70E9}"/>
                </a:ext>
              </a:extLst>
            </p:cNvPr>
            <p:cNvSpPr/>
            <p:nvPr/>
          </p:nvSpPr>
          <p:spPr bwMode="auto">
            <a:xfrm>
              <a:off x="7236423" y="2318623"/>
              <a:ext cx="88980" cy="72008"/>
            </a:xfrm>
            <a:prstGeom prst="flowChartConnector">
              <a:avLst/>
            </a:prstGeom>
            <a:solidFill>
              <a:srgbClr val="FF0000"/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highlight>
                  <a:srgbClr val="FF0000"/>
                </a:highlight>
                <a:latin typeface="AU Passata" pitchFamily="34" charset="0"/>
              </a:endParaRPr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EE2AFF91-D581-4394-9CFC-355CACFBE202}"/>
                </a:ext>
              </a:extLst>
            </p:cNvPr>
            <p:cNvSpPr/>
            <p:nvPr/>
          </p:nvSpPr>
          <p:spPr bwMode="auto">
            <a:xfrm>
              <a:off x="7390556" y="3223610"/>
              <a:ext cx="88980" cy="72008"/>
            </a:xfrm>
            <a:prstGeom prst="flowChartConnector">
              <a:avLst/>
            </a:prstGeom>
            <a:solidFill>
              <a:srgbClr val="FF0000"/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highlight>
                  <a:srgbClr val="FF0000"/>
                </a:highlight>
                <a:latin typeface="AU Passata" pitchFamily="34" charset="0"/>
              </a:endParaRPr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AC31DCAA-9CA0-4502-81FB-995F7552CDF6}"/>
                </a:ext>
              </a:extLst>
            </p:cNvPr>
            <p:cNvSpPr/>
            <p:nvPr/>
          </p:nvSpPr>
          <p:spPr bwMode="auto">
            <a:xfrm>
              <a:off x="7894612" y="3820065"/>
              <a:ext cx="88980" cy="72008"/>
            </a:xfrm>
            <a:prstGeom prst="flowChartConnector">
              <a:avLst/>
            </a:prstGeom>
            <a:solidFill>
              <a:srgbClr val="FF0000"/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highlight>
                  <a:srgbClr val="FF0000"/>
                </a:highlight>
                <a:latin typeface="AU Passata" pitchFamily="34" charset="0"/>
              </a:endParaRPr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1F579200-E1EE-459A-9E82-81853CA7055B}"/>
                </a:ext>
              </a:extLst>
            </p:cNvPr>
            <p:cNvSpPr/>
            <p:nvPr/>
          </p:nvSpPr>
          <p:spPr bwMode="auto">
            <a:xfrm>
              <a:off x="10451573" y="2318623"/>
              <a:ext cx="88980" cy="72008"/>
            </a:xfrm>
            <a:prstGeom prst="flowChartConnector">
              <a:avLst/>
            </a:prstGeom>
            <a:solidFill>
              <a:srgbClr val="FF0000"/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highlight>
                  <a:srgbClr val="FF0000"/>
                </a:highlight>
                <a:latin typeface="AU Passata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018ADE-D0E9-4B5E-BE04-5AB2E67476EE}"/>
              </a:ext>
            </a:extLst>
          </p:cNvPr>
          <p:cNvGrpSpPr/>
          <p:nvPr/>
        </p:nvGrpSpPr>
        <p:grpSpPr>
          <a:xfrm>
            <a:off x="6231754" y="4131342"/>
            <a:ext cx="4975226" cy="2317782"/>
            <a:chOff x="6231754" y="4131342"/>
            <a:chExt cx="4975226" cy="231778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EE5897D-D2E8-479F-B132-CFB8AF8029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594" b="3633"/>
            <a:stretch/>
          </p:blipFill>
          <p:spPr>
            <a:xfrm>
              <a:off x="6231754" y="4131342"/>
              <a:ext cx="4975226" cy="231778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E9F828C-36BC-4AE5-A420-C4941696E044}"/>
                    </a:ext>
                  </a:extLst>
                </p:cNvPr>
                <p:cNvSpPr txBox="1"/>
                <p:nvPr/>
              </p:nvSpPr>
              <p:spPr>
                <a:xfrm>
                  <a:off x="7371538" y="4232488"/>
                  <a:ext cx="540737" cy="3508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latin typeface="+mn-lt"/>
                  </a:endParaRP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E9F828C-36BC-4AE5-A420-C4941696E0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1538" y="4232488"/>
                  <a:ext cx="540737" cy="350865"/>
                </a:xfrm>
                <a:prstGeom prst="rect">
                  <a:avLst/>
                </a:prstGeom>
                <a:blipFill>
                  <a:blip r:embed="rId7"/>
                  <a:stretch>
                    <a:fillRect b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5897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877E408-3C37-4AF6-B6DE-0C5BFDE61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839" y="1271069"/>
            <a:ext cx="5270153" cy="4463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50A34-C4C1-480B-A045-8F51DF3B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7F213-C41E-43EB-81E9-46C827FC30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5853506" cy="4525964"/>
          </a:xfrm>
        </p:spPr>
        <p:txBody>
          <a:bodyPr/>
          <a:lstStyle/>
          <a:p>
            <a:pPr lvl="1"/>
            <a:r>
              <a:rPr lang="en-US" dirty="0"/>
              <a:t>Electricity grid of 30 European countries </a:t>
            </a:r>
            <a:r>
              <a:rPr lang="en-US" sz="1200" dirty="0"/>
              <a:t>[5]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Variables:</a:t>
            </a:r>
          </a:p>
          <a:p>
            <a:pPr lvl="2"/>
            <a:r>
              <a:rPr lang="en-US" dirty="0"/>
              <a:t>Generator capacities (Wind, Solar, Gas)</a:t>
            </a:r>
          </a:p>
          <a:p>
            <a:pPr lvl="2"/>
            <a:r>
              <a:rPr lang="en-US" dirty="0"/>
              <a:t>Transmission line capacities</a:t>
            </a:r>
          </a:p>
          <a:p>
            <a:pPr lvl="2"/>
            <a:r>
              <a:rPr lang="en-US" dirty="0"/>
              <a:t>Hourly energy production</a:t>
            </a:r>
          </a:p>
          <a:p>
            <a:pPr lvl="2"/>
            <a:r>
              <a:rPr lang="en-US" dirty="0"/>
              <a:t>Hourly energy transmission </a:t>
            </a:r>
          </a:p>
          <a:p>
            <a:pPr lvl="1"/>
            <a:r>
              <a:rPr lang="en-US" dirty="0"/>
              <a:t>Constants:</a:t>
            </a:r>
          </a:p>
          <a:p>
            <a:pPr lvl="2"/>
            <a:r>
              <a:rPr lang="en-US" dirty="0"/>
              <a:t>Demand </a:t>
            </a:r>
          </a:p>
          <a:p>
            <a:pPr lvl="2"/>
            <a:r>
              <a:rPr lang="en-US" dirty="0"/>
              <a:t>Capacity factors</a:t>
            </a:r>
          </a:p>
          <a:p>
            <a:pPr lvl="2"/>
            <a:r>
              <a:rPr lang="en-US" dirty="0"/>
              <a:t>Technology cost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520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3F2EB-C234-4E4E-9AA0-B85E3A7C90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BC44D-B6B0-44FC-B492-77480E4A4DC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0D9867-B25C-4E42-89C8-EFAF1CBBA459}"/>
              </a:ext>
            </a:extLst>
          </p:cNvPr>
          <p:cNvSpPr/>
          <p:nvPr/>
        </p:nvSpPr>
        <p:spPr>
          <a:xfrm>
            <a:off x="746519" y="5836576"/>
            <a:ext cx="6092825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dirty="0">
                <a:solidFill>
                  <a:srgbClr val="000000"/>
                </a:solidFill>
                <a:latin typeface="+mn-lt"/>
              </a:rPr>
              <a:t>[5] D.P. </a:t>
            </a:r>
            <a:r>
              <a:rPr lang="en-US" sz="1000" dirty="0" err="1">
                <a:solidFill>
                  <a:srgbClr val="000000"/>
                </a:solidFill>
                <a:latin typeface="+mn-lt"/>
              </a:rPr>
              <a:t>Schlachtberger</a:t>
            </a:r>
            <a:r>
              <a:rPr lang="en-US" sz="1000" dirty="0">
                <a:solidFill>
                  <a:srgbClr val="000000"/>
                </a:solidFill>
                <a:latin typeface="+mn-lt"/>
              </a:rPr>
              <a:t>, T. Brown, S. Schramm, and M. Greiner. The benefits of cooperation in a highly renewable </a:t>
            </a:r>
            <a:r>
              <a:rPr lang="en-US" sz="1000" dirty="0" err="1">
                <a:solidFill>
                  <a:srgbClr val="000000"/>
                </a:solidFill>
                <a:latin typeface="+mn-lt"/>
              </a:rPr>
              <a:t>european</a:t>
            </a:r>
            <a:r>
              <a:rPr lang="en-US" sz="1000" dirty="0">
                <a:solidFill>
                  <a:srgbClr val="000000"/>
                </a:solidFill>
                <a:latin typeface="+mn-lt"/>
              </a:rPr>
              <a:t> electricity network. </a:t>
            </a:r>
            <a:r>
              <a:rPr lang="en-US" sz="1000" i="1" dirty="0">
                <a:solidFill>
                  <a:srgbClr val="000000"/>
                </a:solidFill>
                <a:latin typeface="+mn-lt"/>
              </a:rPr>
              <a:t>Energy</a:t>
            </a:r>
            <a:r>
              <a:rPr lang="en-US" sz="1000" dirty="0">
                <a:solidFill>
                  <a:srgbClr val="000000"/>
                </a:solidFill>
                <a:latin typeface="+mn-lt"/>
              </a:rPr>
              <a:t>, 134:469– 481, 2017.</a:t>
            </a:r>
            <a:r>
              <a:rPr lang="en-US" sz="1000" dirty="0">
                <a:latin typeface="+mn-lt"/>
              </a:rPr>
              <a:t> </a:t>
            </a:r>
            <a:br>
              <a:rPr lang="en-US" sz="1000" dirty="0">
                <a:latin typeface="+mn-lt"/>
              </a:rPr>
            </a:br>
            <a:endParaRPr lang="en-US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707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D48C4-9C5D-4E3D-92EF-2D105E27C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00" y="230400"/>
            <a:ext cx="10530140" cy="752400"/>
          </a:xfrm>
        </p:spPr>
        <p:txBody>
          <a:bodyPr/>
          <a:lstStyle/>
          <a:p>
            <a:r>
              <a:rPr lang="en-US" dirty="0"/>
              <a:t>Model – Reducing Dimensions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0E3D98-1250-4960-8381-325170820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8" y="3043663"/>
            <a:ext cx="2733675" cy="6572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42FD5-EC0C-4C9D-AECB-A28E2104B1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2FFC1E-D052-4800-B3A0-81B025D5F89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320631-8A58-4BC9-8ABB-7F2D6A886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85" y="3857510"/>
            <a:ext cx="2714625" cy="933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B843A9-0B97-4E9C-BC08-83061AAC6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5" y="4466019"/>
            <a:ext cx="3152775" cy="723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08B3C6-86EA-4CFC-AF06-F08020967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838" y="2518938"/>
            <a:ext cx="2066925" cy="6381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02B795-1D00-4D09-9EBB-DC0A3CA94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336" y="1282034"/>
            <a:ext cx="2695575" cy="6000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2458DA-7BB6-4DAB-B1F7-33943AD1B30D}"/>
              </a:ext>
            </a:extLst>
          </p:cNvPr>
          <p:cNvSpPr txBox="1"/>
          <p:nvPr/>
        </p:nvSpPr>
        <p:spPr>
          <a:xfrm>
            <a:off x="985838" y="2285028"/>
            <a:ext cx="4104456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Neglecting hourly energy dispatch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12382D-636A-4D25-8804-2B21FB03624D}"/>
              </a:ext>
            </a:extLst>
          </p:cNvPr>
          <p:cNvSpPr txBox="1"/>
          <p:nvPr/>
        </p:nvSpPr>
        <p:spPr>
          <a:xfrm>
            <a:off x="985838" y="3623719"/>
            <a:ext cx="4104456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Grouping variables by technology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8455F0-6335-4600-87C9-3A2FADB79B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8404" y="902266"/>
            <a:ext cx="3628256" cy="341255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66E61-F9FB-4E9E-A518-8C42EDA8DCB4}"/>
              </a:ext>
            </a:extLst>
          </p:cNvPr>
          <p:cNvCxnSpPr/>
          <p:nvPr/>
        </p:nvCxnSpPr>
        <p:spPr bwMode="auto">
          <a:xfrm>
            <a:off x="6958508" y="3700888"/>
            <a:ext cx="1368152" cy="62334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8F79BBD2-C951-427B-A180-3679F06399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5357" y="2924943"/>
            <a:ext cx="3339858" cy="3324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9812C9-C924-4A29-86A3-CF727A2D708C}"/>
              </a:ext>
            </a:extLst>
          </p:cNvPr>
          <p:cNvSpPr txBox="1"/>
          <p:nvPr/>
        </p:nvSpPr>
        <p:spPr>
          <a:xfrm>
            <a:off x="1551198" y="1888024"/>
            <a:ext cx="1728192" cy="2631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800" dirty="0">
                <a:latin typeface="+mn-lt"/>
              </a:rPr>
              <a:t> d ≈700.000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2C428B-5CDF-4D35-9CBE-4A4C07864839}"/>
              </a:ext>
            </a:extLst>
          </p:cNvPr>
          <p:cNvSpPr txBox="1"/>
          <p:nvPr/>
        </p:nvSpPr>
        <p:spPr>
          <a:xfrm>
            <a:off x="3142084" y="2691284"/>
            <a:ext cx="1728192" cy="2631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800" dirty="0">
                <a:latin typeface="+mn-lt"/>
              </a:rPr>
              <a:t>d ≈ 90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7A9DD8-8AD8-4D9E-9764-B94AC12B969C}"/>
              </a:ext>
            </a:extLst>
          </p:cNvPr>
          <p:cNvSpPr txBox="1"/>
          <p:nvPr/>
        </p:nvSpPr>
        <p:spPr>
          <a:xfrm>
            <a:off x="3636010" y="4068709"/>
            <a:ext cx="1728192" cy="2631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800" dirty="0">
                <a:latin typeface="+mn-lt"/>
              </a:rPr>
              <a:t>d ≈ 3-10</a:t>
            </a:r>
          </a:p>
        </p:txBody>
      </p:sp>
    </p:spTree>
    <p:extLst>
      <p:ext uri="{BB962C8B-B14F-4D97-AF65-F5344CB8AC3E}">
        <p14:creationId xmlns:p14="http://schemas.microsoft.com/office/powerpoint/2010/main" val="110858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8" grpId="0"/>
      <p:bldP spid="20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A9F3736-A67F-436B-9873-0280015211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065"/>
          <a:stretch/>
        </p:blipFill>
        <p:spPr>
          <a:xfrm>
            <a:off x="7432538" y="-41319"/>
            <a:ext cx="3904412" cy="3567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58B2B0-7F9B-4864-BDEE-E4121D577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00" y="230400"/>
            <a:ext cx="6497692" cy="752400"/>
          </a:xfrm>
        </p:spPr>
        <p:txBody>
          <a:bodyPr/>
          <a:lstStyle/>
          <a:p>
            <a:r>
              <a:rPr lang="en-US" dirty="0"/>
              <a:t>Model - Multiplicity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7F69C-F504-4190-9A36-E4434D2B18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7788" y="1371600"/>
            <a:ext cx="5756646" cy="4525964"/>
          </a:xfrm>
        </p:spPr>
        <p:txBody>
          <a:bodyPr/>
          <a:lstStyle/>
          <a:p>
            <a:pPr marL="252000" lvl="1" indent="0">
              <a:buNone/>
            </a:pPr>
            <a:r>
              <a:rPr lang="en-US" dirty="0"/>
              <a:t>Reducing dimensions = Reducing information</a:t>
            </a:r>
          </a:p>
          <a:p>
            <a:pPr marL="252000" lvl="1" indent="0">
              <a:buNone/>
            </a:pPr>
            <a:endParaRPr lang="en-US" dirty="0"/>
          </a:p>
          <a:p>
            <a:pPr marL="252000" lvl="1" indent="0">
              <a:buNone/>
            </a:pPr>
            <a:endParaRPr lang="en-US" dirty="0"/>
          </a:p>
          <a:p>
            <a:pPr marL="252000" lvl="1" indent="0">
              <a:buNone/>
            </a:pPr>
            <a:r>
              <a:rPr lang="en-US" dirty="0"/>
              <a:t>Full decision space:</a:t>
            </a:r>
          </a:p>
          <a:p>
            <a:pPr lvl="2"/>
            <a:r>
              <a:rPr lang="en-US" dirty="0"/>
              <a:t>1 Point = 1 solution</a:t>
            </a:r>
          </a:p>
          <a:p>
            <a:pPr marL="252000" lvl="1" indent="0">
              <a:buNone/>
            </a:pPr>
            <a:r>
              <a:rPr lang="en-US" dirty="0"/>
              <a:t>Reduced decision space: </a:t>
            </a:r>
          </a:p>
          <a:p>
            <a:pPr lvl="2"/>
            <a:r>
              <a:rPr lang="en-US" dirty="0"/>
              <a:t>1 Point = Range of solutions</a:t>
            </a:r>
          </a:p>
          <a:p>
            <a:pPr marL="2520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151DF0-429E-4121-A65A-DA83D5BB27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02A70-1590-4708-9392-6CFFD71BD5C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931FD6-74CF-4DC4-92B8-020D327E04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371"/>
          <a:stretch/>
        </p:blipFill>
        <p:spPr>
          <a:xfrm>
            <a:off x="7226072" y="3578979"/>
            <a:ext cx="4484965" cy="30480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B10A25-895E-4B1E-B777-A1D227B15E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247"/>
          <a:stretch/>
        </p:blipFill>
        <p:spPr>
          <a:xfrm>
            <a:off x="7225409" y="3461415"/>
            <a:ext cx="4582583" cy="3165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E8EB61-4D54-4A6F-A892-616322C146A9}"/>
                  </a:ext>
                </a:extLst>
              </p:cNvPr>
              <p:cNvSpPr txBox="1"/>
              <p:nvPr/>
            </p:nvSpPr>
            <p:spPr>
              <a:xfrm>
                <a:off x="640500" y="1742663"/>
                <a:ext cx="2925146" cy="6274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a-DK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a-DK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a-DK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a-DK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da-DK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a-DK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a-DK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da-DK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a-DK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a-DK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a-DK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a-DK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a-DK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da-DK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3 </m:t>
                                    </m:r>
                                  </m:sub>
                                </m:sSub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>
                  <a:latin typeface="+mn-lt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E8EB61-4D54-4A6F-A892-616322C14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00" y="1742663"/>
                <a:ext cx="2925146" cy="6274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CABA708-EB8D-4977-A5DB-12287F144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2248" y="49814"/>
            <a:ext cx="5338828" cy="32351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B8B776-186F-4A7A-ACA8-8CDDA23D86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2484" y="3280383"/>
            <a:ext cx="5509124" cy="331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7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F695A-FA2E-4668-984D-D593D498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EAE5C-8252-43E3-83E3-18F09D6A93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10365158" cy="4525964"/>
          </a:xfrm>
        </p:spPr>
        <p:txBody>
          <a:bodyPr/>
          <a:lstStyle/>
          <a:p>
            <a:pPr lvl="1"/>
            <a:r>
              <a:rPr lang="en-US" dirty="0"/>
              <a:t>Euro-30 model</a:t>
            </a:r>
          </a:p>
          <a:p>
            <a:pPr lvl="1"/>
            <a:r>
              <a:rPr lang="en-US" dirty="0" err="1"/>
              <a:t>PyPSA</a:t>
            </a:r>
            <a:r>
              <a:rPr lang="en-US" dirty="0"/>
              <a:t> </a:t>
            </a:r>
            <a:r>
              <a:rPr lang="en-US" sz="1200" dirty="0"/>
              <a:t>[6]</a:t>
            </a:r>
          </a:p>
          <a:p>
            <a:pPr lvl="1"/>
            <a:r>
              <a:rPr lang="en-US" dirty="0"/>
              <a:t>PRIME cluster computer</a:t>
            </a:r>
          </a:p>
          <a:p>
            <a:pPr lvl="1"/>
            <a:r>
              <a:rPr lang="en-US" dirty="0"/>
              <a:t>Parallel processing </a:t>
            </a:r>
          </a:p>
          <a:p>
            <a:pPr lvl="1"/>
            <a:r>
              <a:rPr lang="en-US" dirty="0"/>
              <a:t>4 Variables (Wind, Solar, Gas, Transmission)</a:t>
            </a:r>
          </a:p>
          <a:p>
            <a:pPr lvl="1"/>
            <a:r>
              <a:rPr lang="en-US" dirty="0"/>
              <a:t>7 Variables (Capacities North Europe, Capacities South Europe, Transmission)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514AA-9F81-4CA9-A366-A1A4565FC3F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73B28-DC3C-4455-85BB-2BF76DE2824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F131D5-8C8A-4012-90E5-DF24E7A7F585}"/>
              </a:ext>
            </a:extLst>
          </p:cNvPr>
          <p:cNvSpPr/>
          <p:nvPr/>
        </p:nvSpPr>
        <p:spPr>
          <a:xfrm>
            <a:off x="693812" y="5904625"/>
            <a:ext cx="6092825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>
                <a:solidFill>
                  <a:srgbClr val="000000"/>
                </a:solidFill>
                <a:latin typeface="+mn-lt"/>
              </a:rPr>
              <a:t>[6] Tom Brown, Jonas </a:t>
            </a:r>
            <a:r>
              <a:rPr lang="da-DK" sz="1000" dirty="0" err="1">
                <a:solidFill>
                  <a:srgbClr val="000000"/>
                </a:solidFill>
                <a:latin typeface="+mn-lt"/>
              </a:rPr>
              <a:t>Horsch</a:t>
            </a:r>
            <a:r>
              <a:rPr lang="da-DK" sz="1000" dirty="0">
                <a:solidFill>
                  <a:srgbClr val="000000"/>
                </a:solidFill>
                <a:latin typeface="+mn-lt"/>
              </a:rPr>
              <a:t>, and David </a:t>
            </a:r>
            <a:r>
              <a:rPr lang="da-DK" sz="1000" dirty="0" err="1">
                <a:solidFill>
                  <a:srgbClr val="000000"/>
                </a:solidFill>
                <a:latin typeface="+mn-lt"/>
              </a:rPr>
              <a:t>Schlachtberger</a:t>
            </a:r>
            <a:r>
              <a:rPr lang="da-DK" sz="1000" dirty="0">
                <a:solidFill>
                  <a:srgbClr val="000000"/>
                </a:solidFill>
                <a:latin typeface="+mn-lt"/>
              </a:rPr>
              <a:t>. Python for power system </a:t>
            </a:r>
            <a:r>
              <a:rPr lang="da-DK" sz="1000" dirty="0" err="1">
                <a:solidFill>
                  <a:srgbClr val="000000"/>
                </a:solidFill>
                <a:latin typeface="+mn-lt"/>
              </a:rPr>
              <a:t>analysis</a:t>
            </a:r>
            <a:r>
              <a:rPr lang="da-DK" sz="1000" dirty="0">
                <a:solidFill>
                  <a:srgbClr val="000000"/>
                </a:solidFill>
                <a:latin typeface="+mn-lt"/>
              </a:rPr>
              <a:t> (</a:t>
            </a:r>
            <a:r>
              <a:rPr lang="da-DK" sz="1000" dirty="0" err="1">
                <a:solidFill>
                  <a:srgbClr val="000000"/>
                </a:solidFill>
                <a:latin typeface="+mn-lt"/>
              </a:rPr>
              <a:t>pypsa</a:t>
            </a:r>
            <a:r>
              <a:rPr lang="da-DK" sz="1000" dirty="0">
                <a:solidFill>
                  <a:srgbClr val="000000"/>
                </a:solidFill>
                <a:latin typeface="+mn-lt"/>
              </a:rPr>
              <a:t>) version 0.14.1. </a:t>
            </a:r>
            <a:r>
              <a:rPr lang="da-DK" sz="1000" dirty="0">
                <a:solidFill>
                  <a:srgbClr val="000000"/>
                </a:solidFill>
                <a:latin typeface="+mn-lt"/>
                <a:hlinkClick r:id="rId2"/>
              </a:rPr>
              <a:t>https://doi.org/10.5281/zenodo.3233682</a:t>
            </a:r>
            <a:r>
              <a:rPr lang="da-DK" sz="1000" dirty="0">
                <a:solidFill>
                  <a:srgbClr val="000000"/>
                </a:solidFill>
                <a:latin typeface="+mn-lt"/>
              </a:rPr>
              <a:t>, </a:t>
            </a:r>
            <a:r>
              <a:rPr lang="da-DK" sz="1000" dirty="0" err="1">
                <a:solidFill>
                  <a:srgbClr val="000000"/>
                </a:solidFill>
                <a:latin typeface="+mn-lt"/>
              </a:rPr>
              <a:t>may</a:t>
            </a:r>
            <a:r>
              <a:rPr lang="da-DK" sz="1000" dirty="0">
                <a:solidFill>
                  <a:srgbClr val="000000"/>
                </a:solidFill>
                <a:latin typeface="+mn-lt"/>
              </a:rPr>
              <a:t> 2019</a:t>
            </a:r>
            <a:r>
              <a:rPr lang="da-DK" sz="1000" dirty="0">
                <a:latin typeface="+mn-lt"/>
              </a:rPr>
              <a:t> </a:t>
            </a:r>
            <a:br>
              <a:rPr lang="da-DK" sz="1000" dirty="0">
                <a:latin typeface="+mn-lt"/>
              </a:rPr>
            </a:br>
            <a:endParaRPr lang="en-US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317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5EF4C8-8F52-46CD-A1E5-16ABD1F1E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26" t="47168" b="11332"/>
          <a:stretch/>
        </p:blipFill>
        <p:spPr>
          <a:xfrm>
            <a:off x="621805" y="2095839"/>
            <a:ext cx="4536504" cy="3801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EAC8EA-C41F-4D52-A80F-4A47FAC4E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00" y="230400"/>
            <a:ext cx="8729940" cy="752400"/>
          </a:xfrm>
        </p:spPr>
        <p:txBody>
          <a:bodyPr/>
          <a:lstStyle/>
          <a:p>
            <a:r>
              <a:rPr lang="en-US" dirty="0"/>
              <a:t>Results - Optimal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177D0-A3C3-4C1E-A65D-DF6E597E8C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CO2 reduction levels:</a:t>
            </a:r>
          </a:p>
          <a:p>
            <a:r>
              <a:rPr lang="en-US" dirty="0"/>
              <a:t>0, 50, 80, 95% reduction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19FA9-417D-4EB6-9BDC-5A64198871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B03B59-57E8-4353-9290-5FAD093DD53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CACF93-5DD8-4E26-89CB-3C0EDF01F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165" y="1881042"/>
            <a:ext cx="6308877" cy="4016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E41044-7136-42DB-BA67-02B153F0B2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48" t="91376" r="21328" b="302"/>
          <a:stretch/>
        </p:blipFill>
        <p:spPr>
          <a:xfrm>
            <a:off x="1233873" y="5630412"/>
            <a:ext cx="3312368" cy="53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0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17F5-AEA5-4DA1-8975-F60D6520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MGA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C6FDC-E1EB-497B-A42A-CC830D0B9B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5180582" cy="4525964"/>
          </a:xfrm>
        </p:spPr>
        <p:txBody>
          <a:bodyPr/>
          <a:lstStyle/>
          <a:p>
            <a:pPr lvl="1"/>
            <a:r>
              <a:rPr lang="en-US" dirty="0"/>
              <a:t>4 Variables: </a:t>
            </a:r>
          </a:p>
          <a:p>
            <a:pPr lvl="2"/>
            <a:r>
              <a:rPr lang="en-US" dirty="0"/>
              <a:t>Wind, Solar, Gas (OCGT), Transmission</a:t>
            </a:r>
          </a:p>
          <a:p>
            <a:pPr lvl="1"/>
            <a:r>
              <a:rPr lang="en-US" dirty="0"/>
              <a:t>10% MGA slack</a:t>
            </a:r>
          </a:p>
          <a:p>
            <a:pPr lvl="1"/>
            <a:r>
              <a:rPr lang="en-US" dirty="0"/>
              <a:t>Large variance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EEFCD-46CA-4730-9D2C-A16AC2F10AE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67492-EDAA-4938-831F-7FFF8E48C9A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7A0096-BE4C-4C16-86F0-BEC024DBD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254" y="-27384"/>
            <a:ext cx="5853806" cy="69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4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C841-7F03-49B4-81FC-58572CB42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MGA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E31CD-B14B-4088-9F09-132C86C5CA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en-US" dirty="0"/>
              <a:t>Equality in energy production</a:t>
            </a:r>
          </a:p>
          <a:p>
            <a:pPr lvl="1"/>
            <a:r>
              <a:rPr lang="en-US" dirty="0"/>
              <a:t>Desire to be self-sufficient</a:t>
            </a:r>
          </a:p>
          <a:p>
            <a:pPr lvl="1"/>
            <a:r>
              <a:rPr lang="en-US" dirty="0"/>
              <a:t>Gini coefficient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8B27C-091E-460A-96FE-A9D00AD870A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189AB-69DC-4069-8531-2B15F38AEE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770EFC-D723-4FB1-9CCA-AD3D5CE61532}"/>
              </a:ext>
            </a:extLst>
          </p:cNvPr>
          <p:cNvGrpSpPr/>
          <p:nvPr/>
        </p:nvGrpSpPr>
        <p:grpSpPr>
          <a:xfrm>
            <a:off x="5491014" y="2110154"/>
            <a:ext cx="6568978" cy="3981810"/>
            <a:chOff x="539569" y="2636912"/>
            <a:chExt cx="6202915" cy="36724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A39F6E-88C3-4BFB-BA6E-7204CCE7E2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49" t="7199" r="15861"/>
            <a:stretch/>
          </p:blipFill>
          <p:spPr>
            <a:xfrm>
              <a:off x="539569" y="2636912"/>
              <a:ext cx="6202915" cy="36724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7E2BB8-28A7-4EE4-A8E8-5F939276AD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978" t="7199" b="74817"/>
            <a:stretch/>
          </p:blipFill>
          <p:spPr>
            <a:xfrm>
              <a:off x="1197868" y="2695972"/>
              <a:ext cx="1139230" cy="711696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DAD1A57-87B2-42D6-A0DA-241FC0B89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52" y="2940624"/>
            <a:ext cx="3812430" cy="3483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E055AF-37D2-4B2F-A59C-BB14AF649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884" y="2483424"/>
            <a:ext cx="12287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9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6FD76-67E0-40F4-A79F-C2E1C745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78C4A-3B6D-465E-A057-2BE77DC7BF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en-US" dirty="0"/>
              <a:t>Method successfully developed </a:t>
            </a:r>
          </a:p>
          <a:p>
            <a:pPr lvl="1"/>
            <a:r>
              <a:rPr lang="en-US" dirty="0"/>
              <a:t>Converges towards full solution</a:t>
            </a:r>
          </a:p>
          <a:p>
            <a:pPr lvl="1"/>
            <a:r>
              <a:rPr lang="en-US" dirty="0"/>
              <a:t>Quantifies all near optimal solutions</a:t>
            </a:r>
          </a:p>
          <a:p>
            <a:pPr lvl="1"/>
            <a:r>
              <a:rPr lang="en-US" dirty="0"/>
              <a:t>Method capable of handling 7+ variables</a:t>
            </a:r>
          </a:p>
          <a:p>
            <a:pPr lvl="1"/>
            <a:r>
              <a:rPr lang="en-US" dirty="0"/>
              <a:t>Great variance in near optimal solutions at small variation in cost</a:t>
            </a:r>
          </a:p>
          <a:p>
            <a:pPr lvl="1"/>
            <a:r>
              <a:rPr lang="en-US" dirty="0"/>
              <a:t>Method can be used on any linear problem with large structural uncertainty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C700FC-3E9B-4346-84C9-648C436784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C14639-F4B0-404D-AE7C-5440C7D1831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323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Motivation </a:t>
            </a:r>
          </a:p>
          <a:p>
            <a:pPr lvl="1"/>
            <a:r>
              <a:rPr lang="en-GB" dirty="0"/>
              <a:t>Modelling to generate alternatives </a:t>
            </a:r>
          </a:p>
          <a:p>
            <a:pPr lvl="1"/>
            <a:r>
              <a:rPr lang="en-GB" dirty="0"/>
              <a:t>Optimization model</a:t>
            </a:r>
          </a:p>
          <a:p>
            <a:pPr lvl="1"/>
            <a:r>
              <a:rPr lang="en-GB" dirty="0"/>
              <a:t>Experiment results </a:t>
            </a:r>
          </a:p>
          <a:p>
            <a:pPr lvl="1"/>
            <a:r>
              <a:rPr lang="en-GB" dirty="0"/>
              <a:t>Conclusion</a:t>
            </a:r>
          </a:p>
          <a:p>
            <a:pPr lvl="1"/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76FA13-1DC0-462D-87D1-5D3AF3DCF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2EDBE-5A5A-40C1-92B9-3BA42D43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336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160CD4-E89C-4D21-99B2-5434D5D8F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02FB44-9508-4DB9-B8A5-5620175EB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EBAA-89A0-474A-B0CB-427B8682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D0D90-8D11-4FA8-9322-8BC249D135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Comparison of MGA methods</a:t>
            </a:r>
          </a:p>
          <a:p>
            <a:r>
              <a:rPr lang="en-US" dirty="0"/>
              <a:t>Limitations max 10 dim</a:t>
            </a:r>
          </a:p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EF2300-E8D2-4736-8A1D-84772EBDA7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1229CD-B6A4-4151-9F97-E3EC4EBC59D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0BCE9-F7FC-49F7-A1A1-6ACD1FDEDCC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2938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B2EE-2259-4EAE-AADA-35ED6EB22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- constants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D8596E-8312-4BC3-8D91-802715F6785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EDCDB-0339-422F-A048-A5F25693F74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F9FE64-2F37-4F52-B9A4-FCE2C67D0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132" y="1320195"/>
            <a:ext cx="5363253" cy="514820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02B22CC-CF1C-4B2D-9208-E376F00E2268}"/>
              </a:ext>
            </a:extLst>
          </p:cNvPr>
          <p:cNvGrpSpPr/>
          <p:nvPr/>
        </p:nvGrpSpPr>
        <p:grpSpPr>
          <a:xfrm>
            <a:off x="569177" y="1346556"/>
            <a:ext cx="5525235" cy="5063277"/>
            <a:chOff x="562613" y="1305824"/>
            <a:chExt cx="5525235" cy="50632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83BAFE-6AE1-4EE9-9314-FC2308825C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322" r="39511"/>
            <a:stretch/>
          </p:blipFill>
          <p:spPr>
            <a:xfrm>
              <a:off x="562613" y="1371600"/>
              <a:ext cx="4025785" cy="239228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52B2931-E466-40DA-9D53-FE85E7230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072" r="9398"/>
            <a:stretch/>
          </p:blipFill>
          <p:spPr>
            <a:xfrm>
              <a:off x="1681130" y="3640606"/>
              <a:ext cx="2031798" cy="272849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2A98332-B685-403D-9EE4-37110F46D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0512" r="-1584"/>
            <a:stretch/>
          </p:blipFill>
          <p:spPr>
            <a:xfrm>
              <a:off x="4730748" y="1305824"/>
              <a:ext cx="1357100" cy="502509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8505C75-517E-4A9C-B137-0B431E4B67CD}"/>
              </a:ext>
            </a:extLst>
          </p:cNvPr>
          <p:cNvSpPr txBox="1"/>
          <p:nvPr/>
        </p:nvSpPr>
        <p:spPr>
          <a:xfrm>
            <a:off x="1845940" y="1082093"/>
            <a:ext cx="3024336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Average capacity factor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54021F-09D9-49E0-8AA3-07F7F207CEF1}"/>
              </a:ext>
            </a:extLst>
          </p:cNvPr>
          <p:cNvSpPr txBox="1"/>
          <p:nvPr/>
        </p:nvSpPr>
        <p:spPr>
          <a:xfrm>
            <a:off x="7752875" y="1082093"/>
            <a:ext cx="3024336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Summed electricity demand</a:t>
            </a:r>
          </a:p>
        </p:txBody>
      </p:sp>
    </p:spTree>
    <p:extLst>
      <p:ext uri="{BB962C8B-B14F-4D97-AF65-F5344CB8AC3E}">
        <p14:creationId xmlns:p14="http://schemas.microsoft.com/office/powerpoint/2010/main" val="855182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0D632-13A8-41EA-9F6D-3E2C2DCC63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7139" y="1371600"/>
            <a:ext cx="4975225" cy="4525964"/>
          </a:xfrm>
        </p:spPr>
        <p:txBody>
          <a:bodyPr/>
          <a:lstStyle/>
          <a:p>
            <a:r>
              <a:rPr lang="en-US" dirty="0"/>
              <a:t>Variables:</a:t>
            </a:r>
          </a:p>
          <a:p>
            <a:endParaRPr lang="en-US" dirty="0"/>
          </a:p>
          <a:p>
            <a:r>
              <a:rPr lang="en-US" dirty="0"/>
              <a:t>Decision space: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Constraints:</a:t>
            </a: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r>
              <a:rPr lang="en-US" dirty="0"/>
              <a:t>Feasible decision space: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CFA63-79DC-4B5A-9DB0-D9D45725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00" y="230400"/>
            <a:ext cx="6929740" cy="752400"/>
          </a:xfrm>
        </p:spPr>
        <p:txBody>
          <a:bodyPr/>
          <a:lstStyle/>
          <a:p>
            <a:r>
              <a:rPr lang="en-US" dirty="0"/>
              <a:t>Decision space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C3E071-463E-4CB9-95B7-C09E1104C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39" y="4791517"/>
            <a:ext cx="3197673" cy="5894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5F3A5-5229-41E0-A08C-CF006AEFA7E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B8D128-DFC0-44DD-9562-A5F3AA56174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391B9E-994F-4419-BE50-CEAD910BD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88" y="1665985"/>
            <a:ext cx="2277043" cy="4956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0DB64E-A508-4513-8F14-66DE708C22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68" t="29329" r="-2"/>
          <a:stretch/>
        </p:blipFill>
        <p:spPr>
          <a:xfrm>
            <a:off x="621804" y="3284984"/>
            <a:ext cx="2116982" cy="7989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AC9F83-EC28-4E9D-AEE2-5488F4510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83" y="2408148"/>
            <a:ext cx="1033591" cy="5167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EA0350-2B92-42AE-BC81-B61CE24BB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9148" y="-606719"/>
            <a:ext cx="5335266" cy="50410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1D3BDF-CDF2-43DF-ABD6-E4D40BFA35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5789" y="3640936"/>
            <a:ext cx="4975226" cy="264607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C1F0904-2071-4AE0-B048-37E67A1F1E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1992" y="1255623"/>
            <a:ext cx="4038600" cy="230505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6FD7B19-3E28-4650-9F0A-5182FFBC9F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63122" y="1077094"/>
            <a:ext cx="3371850" cy="184785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5D14282-7553-459E-AAED-83DD8564F63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62677" y="1077094"/>
            <a:ext cx="39814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81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7F213-C41E-43EB-81E9-46C827FC30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en-US" dirty="0"/>
              <a:t>Minimize cost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Linear Constraints</a:t>
            </a:r>
          </a:p>
          <a:p>
            <a:pPr lvl="1"/>
            <a:r>
              <a:rPr lang="en-US" dirty="0"/>
              <a:t>Optimization</a:t>
            </a:r>
          </a:p>
          <a:p>
            <a:pPr lvl="2"/>
            <a:r>
              <a:rPr lang="en-US" dirty="0"/>
              <a:t>Simplex method </a:t>
            </a:r>
          </a:p>
          <a:p>
            <a:pPr lvl="2"/>
            <a:r>
              <a:rPr lang="en-US" dirty="0"/>
              <a:t>Barrier method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50A34-C4C1-480B-A045-8F51DF3B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00" y="230400"/>
            <a:ext cx="5644263" cy="752400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3F2EB-C234-4E4E-9AA0-B85E3A7C90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BC44D-B6B0-44FC-B492-77480E4A4DC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9287944-EDC8-43F9-9BCC-35E869F375C2}"/>
              </a:ext>
            </a:extLst>
          </p:cNvPr>
          <p:cNvGrpSpPr/>
          <p:nvPr/>
        </p:nvGrpSpPr>
        <p:grpSpPr>
          <a:xfrm>
            <a:off x="6182598" y="716450"/>
            <a:ext cx="5644263" cy="4888219"/>
            <a:chOff x="6182598" y="716450"/>
            <a:chExt cx="5644263" cy="4888219"/>
          </a:xfrm>
        </p:grpSpPr>
        <p:pic>
          <p:nvPicPr>
            <p:cNvPr id="12" name="Content Placeholder 4">
              <a:extLst>
                <a:ext uri="{FF2B5EF4-FFF2-40B4-BE49-F238E27FC236}">
                  <a16:creationId xmlns:a16="http://schemas.microsoft.com/office/drawing/2014/main" id="{9B937FDF-793C-4185-AAA8-6A0C792B8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2598" y="716450"/>
              <a:ext cx="5644263" cy="488821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1E12DDF-90EB-4A30-BDF1-30B9808FCF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19" b="82069" l="10000" r="90000">
                          <a14:foregroundMark x1="45304" y1="9319" x2="49171" y2="96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12"/>
            <a:stretch/>
          </p:blipFill>
          <p:spPr>
            <a:xfrm flipH="1">
              <a:off x="9118748" y="1772816"/>
              <a:ext cx="290989" cy="40901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8B25376-89A3-4250-9D18-44CF29B3A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78" b="89778" l="9778" r="91556">
                          <a14:foregroundMark x1="15111" y1="65778" x2="12000" y2="88444"/>
                          <a14:foregroundMark x1="12000" y1="88444" x2="60000" y2="85778"/>
                          <a14:foregroundMark x1="60000" y1="85778" x2="82667" y2="85778"/>
                          <a14:foregroundMark x1="82667" y1="85778" x2="91556" y2="61333"/>
                          <a14:foregroundMark x1="91556" y1="61333" x2="91556" y2="39111"/>
                          <a14:foregroundMark x1="91556" y1="39111" x2="88444" y2="60889"/>
                          <a14:foregroundMark x1="88444" y1="60889" x2="88444" y2="60889"/>
                          <a14:foregroundMark x1="72000" y1="63556" x2="72000" y2="63111"/>
                          <a14:foregroundMark x1="55111" y1="64444" x2="54222" y2="62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50969" y="4253045"/>
              <a:ext cx="256075" cy="25607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A5B564D-FEA3-49F4-8923-E2F768F40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19" b="82069" l="10000" r="90000">
                          <a14:foregroundMark x1="45304" y1="9319" x2="49171" y2="96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12"/>
            <a:stretch/>
          </p:blipFill>
          <p:spPr>
            <a:xfrm flipH="1">
              <a:off x="8470676" y="2564904"/>
              <a:ext cx="290989" cy="40901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39AF42B-3ED7-43F2-9A7B-50F2042136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19" b="82069" l="10000" r="90000">
                          <a14:foregroundMark x1="45304" y1="9319" x2="49171" y2="96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12"/>
            <a:stretch/>
          </p:blipFill>
          <p:spPr>
            <a:xfrm flipH="1">
              <a:off x="7750596" y="1720709"/>
              <a:ext cx="290989" cy="40901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B32B216-F946-4618-BFF4-7C4ADAE7D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19" b="82069" l="10000" r="90000">
                          <a14:foregroundMark x1="45304" y1="9319" x2="49171" y2="96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12"/>
            <a:stretch/>
          </p:blipFill>
          <p:spPr>
            <a:xfrm flipH="1">
              <a:off x="7066520" y="2019628"/>
              <a:ext cx="290989" cy="40901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79D40DF-1E70-4E8E-85EC-C5E7540489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19" b="82069" l="10000" r="90000">
                          <a14:foregroundMark x1="45304" y1="9319" x2="49171" y2="96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12"/>
            <a:stretch/>
          </p:blipFill>
          <p:spPr>
            <a:xfrm flipH="1">
              <a:off x="8968805" y="1051938"/>
              <a:ext cx="290989" cy="40901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2E98329-66C8-47B4-B78B-68B29158A7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19" b="82069" l="10000" r="90000">
                          <a14:foregroundMark x1="45304" y1="9319" x2="49171" y2="96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12"/>
            <a:stretch/>
          </p:blipFill>
          <p:spPr>
            <a:xfrm flipH="1">
              <a:off x="10007907" y="1100769"/>
              <a:ext cx="290989" cy="40901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55B1E00-2275-4314-97CB-83786BDE57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19" b="82069" l="10000" r="90000">
                          <a14:foregroundMark x1="45304" y1="9319" x2="49171" y2="96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12"/>
            <a:stretch/>
          </p:blipFill>
          <p:spPr>
            <a:xfrm flipH="1">
              <a:off x="10901514" y="896262"/>
              <a:ext cx="290989" cy="40901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D3D84FB-904E-44DF-AEC7-877B912415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19" b="82069" l="10000" r="90000">
                          <a14:foregroundMark x1="45304" y1="9319" x2="49171" y2="96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12"/>
            <a:stretch/>
          </p:blipFill>
          <p:spPr>
            <a:xfrm flipH="1">
              <a:off x="10911998" y="1925216"/>
              <a:ext cx="290989" cy="40901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BF3424F-5D7A-4154-BF20-9A3FF8D35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78" b="89778" l="9778" r="91556">
                          <a14:foregroundMark x1="15111" y1="65778" x2="12000" y2="88444"/>
                          <a14:foregroundMark x1="12000" y1="88444" x2="60000" y2="85778"/>
                          <a14:foregroundMark x1="60000" y1="85778" x2="82667" y2="85778"/>
                          <a14:foregroundMark x1="82667" y1="85778" x2="91556" y2="61333"/>
                          <a14:foregroundMark x1="91556" y1="61333" x2="91556" y2="39111"/>
                          <a14:foregroundMark x1="91556" y1="39111" x2="88444" y2="60889"/>
                          <a14:foregroundMark x1="88444" y1="60889" x2="88444" y2="60889"/>
                          <a14:foregroundMark x1="72000" y1="63556" x2="72000" y2="63111"/>
                          <a14:foregroundMark x1="55111" y1="64444" x2="54222" y2="62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11214" y="2096097"/>
              <a:ext cx="256075" cy="25607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3C5C15B-850D-4DF8-B0E6-566780583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78" b="89778" l="9778" r="91556">
                          <a14:foregroundMark x1="15111" y1="65778" x2="12000" y2="88444"/>
                          <a14:foregroundMark x1="12000" y1="88444" x2="60000" y2="85778"/>
                          <a14:foregroundMark x1="60000" y1="85778" x2="82667" y2="85778"/>
                          <a14:foregroundMark x1="82667" y1="85778" x2="91556" y2="61333"/>
                          <a14:foregroundMark x1="91556" y1="61333" x2="91556" y2="39111"/>
                          <a14:foregroundMark x1="91556" y1="39111" x2="88444" y2="60889"/>
                          <a14:foregroundMark x1="88444" y1="60889" x2="88444" y2="60889"/>
                          <a14:foregroundMark x1="72000" y1="63556" x2="72000" y2="63111"/>
                          <a14:foregroundMark x1="55111" y1="64444" x2="54222" y2="62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482155" y="2641373"/>
              <a:ext cx="256075" cy="2560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DD062A2-C44C-4D03-8A83-B913B217C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78" b="89778" l="9778" r="91556">
                          <a14:foregroundMark x1="15111" y1="65778" x2="12000" y2="88444"/>
                          <a14:foregroundMark x1="12000" y1="88444" x2="60000" y2="85778"/>
                          <a14:foregroundMark x1="60000" y1="85778" x2="82667" y2="85778"/>
                          <a14:foregroundMark x1="82667" y1="85778" x2="91556" y2="61333"/>
                          <a14:foregroundMark x1="91556" y1="61333" x2="91556" y2="39111"/>
                          <a14:foregroundMark x1="91556" y1="39111" x2="88444" y2="60889"/>
                          <a14:foregroundMark x1="88444" y1="60889" x2="88444" y2="60889"/>
                          <a14:foregroundMark x1="72000" y1="63556" x2="72000" y2="63111"/>
                          <a14:foregroundMark x1="55111" y1="64444" x2="54222" y2="62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855279" y="3300962"/>
              <a:ext cx="256075" cy="25607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7CDF7DA-A61B-46A6-BF5D-5D8791424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78" b="89778" l="9778" r="91556">
                          <a14:foregroundMark x1="15111" y1="65778" x2="12000" y2="88444"/>
                          <a14:foregroundMark x1="12000" y1="88444" x2="60000" y2="85778"/>
                          <a14:foregroundMark x1="60000" y1="85778" x2="82667" y2="85778"/>
                          <a14:foregroundMark x1="82667" y1="85778" x2="91556" y2="61333"/>
                          <a14:foregroundMark x1="91556" y1="61333" x2="91556" y2="39111"/>
                          <a14:foregroundMark x1="91556" y1="39111" x2="88444" y2="60889"/>
                          <a14:foregroundMark x1="88444" y1="60889" x2="88444" y2="60889"/>
                          <a14:foregroundMark x1="72000" y1="63556" x2="72000" y2="63111"/>
                          <a14:foregroundMark x1="55111" y1="64444" x2="54222" y2="62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623910" y="3172925"/>
              <a:ext cx="256075" cy="25607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451ABF3-D45F-43CB-997F-107F1B2D1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78" b="89778" l="9778" r="91556">
                          <a14:foregroundMark x1="15111" y1="65778" x2="12000" y2="88444"/>
                          <a14:foregroundMark x1="12000" y1="88444" x2="60000" y2="85778"/>
                          <a14:foregroundMark x1="60000" y1="85778" x2="82667" y2="85778"/>
                          <a14:foregroundMark x1="82667" y1="85778" x2="91556" y2="61333"/>
                          <a14:foregroundMark x1="91556" y1="61333" x2="91556" y2="39111"/>
                          <a14:foregroundMark x1="91556" y1="39111" x2="88444" y2="60889"/>
                          <a14:foregroundMark x1="88444" y1="60889" x2="88444" y2="60889"/>
                          <a14:foregroundMark x1="72000" y1="63556" x2="72000" y2="63111"/>
                          <a14:foregroundMark x1="55111" y1="64444" x2="54222" y2="62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26470" y="2717843"/>
              <a:ext cx="256075" cy="25607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414C9FF-C366-4230-95EA-780E5C097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79007" y="4509120"/>
              <a:ext cx="471589" cy="47158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9E18BA1-4B0C-457D-897C-E21B1A2A2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60018" y="4744914"/>
              <a:ext cx="471589" cy="47158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B742D9F-3015-4F19-9857-E95C07E26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52934" y="4145287"/>
              <a:ext cx="471589" cy="47158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4E909B7-D3C2-4980-A5B8-EF0B2242C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54507" y="4388373"/>
              <a:ext cx="471589" cy="47158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A5D9353-2C17-4B47-8038-99DFC03FB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54507" y="3748685"/>
              <a:ext cx="471589" cy="47158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9926358-28AE-4353-B90A-70CEA9BA8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007907" y="3673698"/>
              <a:ext cx="471589" cy="471589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F5F3B5F-88CF-471C-9582-DDB975DF7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065312" y="3321242"/>
              <a:ext cx="471589" cy="471589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91F6803-36C0-4889-B9ED-AA4870AF35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871" y="1831983"/>
            <a:ext cx="5998174" cy="10654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84F63-9C0E-4C24-A258-B75C017910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93433" y="2736604"/>
            <a:ext cx="2685947" cy="58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14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7F213-C41E-43EB-81E9-46C827FC30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/>
          <a:p>
            <a:pPr lvl="1"/>
            <a:endParaRPr lang="en-US" dirty="0"/>
          </a:p>
          <a:p>
            <a:pPr lvl="1"/>
            <a:r>
              <a:rPr lang="en-US" dirty="0"/>
              <a:t>Variables: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Power balance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Production limitations</a:t>
            </a:r>
          </a:p>
          <a:p>
            <a:pPr marL="2520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252000" lvl="1" indent="0">
              <a:buNone/>
            </a:pPr>
            <a:endParaRPr lang="en-US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14DC2772-E7EC-449E-BD44-D9374FC91E53}"/>
              </a:ext>
            </a:extLst>
          </p:cNvPr>
          <p:cNvSpPr txBox="1">
            <a:spLocks/>
          </p:cNvSpPr>
          <p:nvPr/>
        </p:nvSpPr>
        <p:spPr bwMode="auto">
          <a:xfrm>
            <a:off x="6208344" y="1371600"/>
            <a:ext cx="4975225" cy="4525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dirty="0"/>
              <a:t>Transmission limitations</a:t>
            </a:r>
            <a:endParaRPr lang="en-US" kern="0" dirty="0"/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pPr lvl="1"/>
            <a:r>
              <a:rPr lang="en-US" kern="0" dirty="0"/>
              <a:t>Capacity limitations</a:t>
            </a:r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pPr lvl="1"/>
            <a:r>
              <a:rPr lang="en-US" kern="0" dirty="0"/>
              <a:t>CO2 constraint</a:t>
            </a:r>
          </a:p>
          <a:p>
            <a:pPr lvl="1"/>
            <a:endParaRPr lang="en-US" kern="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6C0BEFF-932E-4463-ACD1-A86422601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871" y="3229296"/>
            <a:ext cx="3963659" cy="7628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50A34-C4C1-480B-A045-8F51DF3B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00" y="230400"/>
            <a:ext cx="6353676" cy="752400"/>
          </a:xfrm>
        </p:spPr>
        <p:txBody>
          <a:bodyPr/>
          <a:lstStyle/>
          <a:p>
            <a:r>
              <a:rPr lang="en-US" dirty="0"/>
              <a:t>Model - constraints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3F2EB-C234-4E4E-9AA0-B85E3A7C90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BC44D-B6B0-44FC-B492-77480E4A4DC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623DC85-1847-4AD7-8B0C-6E0A9C451F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534"/>
          <a:stretch/>
        </p:blipFill>
        <p:spPr>
          <a:xfrm>
            <a:off x="6053934" y="1692372"/>
            <a:ext cx="2667000" cy="7148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CBA2A97-79B4-45C7-8F5B-481BF1856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444" y="4022993"/>
            <a:ext cx="4005142" cy="9181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77B4B86-819D-4C2A-9ACC-0C8AA683D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436" y="2897224"/>
            <a:ext cx="2875089" cy="73785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79B5856-B916-4D22-8AB7-B38136F93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4871" y="4355951"/>
            <a:ext cx="3867150" cy="6572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B88679D-7851-4B30-929A-B79E9F47289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610" b="18807"/>
          <a:stretch/>
        </p:blipFill>
        <p:spPr>
          <a:xfrm>
            <a:off x="1176217" y="2132856"/>
            <a:ext cx="2685947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19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57678-6DD6-4780-8875-25B097D9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FEE9-BD83-4AFE-8036-36B4A5725D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6116686" cy="4525964"/>
          </a:xfrm>
        </p:spPr>
        <p:txBody>
          <a:bodyPr/>
          <a:lstStyle/>
          <a:p>
            <a:pPr lvl="1"/>
            <a:r>
              <a:rPr lang="en-US" dirty="0"/>
              <a:t>Model</a:t>
            </a:r>
          </a:p>
          <a:p>
            <a:pPr lvl="2"/>
            <a:r>
              <a:rPr lang="en-US" dirty="0"/>
              <a:t>Linear constraints </a:t>
            </a:r>
          </a:p>
          <a:p>
            <a:pPr lvl="2"/>
            <a:r>
              <a:rPr lang="en-US" dirty="0"/>
              <a:t>Data</a:t>
            </a:r>
          </a:p>
          <a:p>
            <a:pPr lvl="2"/>
            <a:r>
              <a:rPr lang="en-US" dirty="0"/>
              <a:t>Parametric and structural uncertainty</a:t>
            </a:r>
          </a:p>
          <a:p>
            <a:pPr lvl="2"/>
            <a:r>
              <a:rPr lang="en-US" dirty="0"/>
              <a:t>“True” solution located in inferior region</a:t>
            </a:r>
          </a:p>
          <a:p>
            <a:pPr lvl="1"/>
            <a:r>
              <a:rPr lang="en-US" dirty="0"/>
              <a:t>MGA method</a:t>
            </a:r>
          </a:p>
          <a:p>
            <a:pPr lvl="2"/>
            <a:r>
              <a:rPr lang="en-US" dirty="0"/>
              <a:t>Reducing dimensions</a:t>
            </a:r>
          </a:p>
          <a:p>
            <a:pPr lvl="2"/>
            <a:r>
              <a:rPr lang="en-US" dirty="0"/>
              <a:t>Finds all near optimal feasible solutions</a:t>
            </a:r>
          </a:p>
          <a:p>
            <a:pPr lvl="1"/>
            <a:r>
              <a:rPr lang="en-US" dirty="0"/>
              <a:t>Results</a:t>
            </a:r>
          </a:p>
          <a:p>
            <a:pPr lvl="2"/>
            <a:r>
              <a:rPr lang="en-US" dirty="0"/>
              <a:t>Large variance </a:t>
            </a:r>
          </a:p>
          <a:p>
            <a:pPr lvl="2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665B4-BAFF-4F47-B5AE-4483200AA65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4BD59-B0F4-403F-850A-936C7B4F2FC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553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71504-7F97-4A03-8BBE-35639E27C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D5FCE-1737-47DA-8731-7A0673B562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8068" y="1853460"/>
            <a:ext cx="6264696" cy="431184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 novel modeling to generate alternatives approach has successfully been developed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The method determines the convex hull containing all near optimal solutions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43F09-1AAD-47E7-9080-0478FAC007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BC2A1-AD01-41AA-AF45-14096DCE1E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4328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CA29-8308-485B-90CD-03E7A59D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B3623-C95D-48F5-9D69-AA8F23D63F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5838" y="1855364"/>
            <a:ext cx="4975225" cy="4525964"/>
          </a:xfrm>
        </p:spPr>
        <p:txBody>
          <a:bodyPr/>
          <a:lstStyle/>
          <a:p>
            <a:pPr lvl="1"/>
            <a:r>
              <a:rPr lang="en-US" dirty="0"/>
              <a:t>Irreversible climate change</a:t>
            </a:r>
          </a:p>
          <a:p>
            <a:pPr lvl="1"/>
            <a:r>
              <a:rPr lang="en-US" dirty="0"/>
              <a:t>Large share of emissions are from energy production</a:t>
            </a:r>
            <a:r>
              <a:rPr lang="en-US" sz="1200" dirty="0"/>
              <a:t> [1]</a:t>
            </a:r>
          </a:p>
          <a:p>
            <a:pPr lvl="1"/>
            <a:r>
              <a:rPr lang="en-US" dirty="0"/>
              <a:t>Wind/Solar implementation</a:t>
            </a:r>
          </a:p>
          <a:p>
            <a:pPr lvl="1"/>
            <a:r>
              <a:rPr lang="en-US" dirty="0"/>
              <a:t>Better models</a:t>
            </a:r>
          </a:p>
          <a:p>
            <a:pPr lvl="1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CA2BD-733E-4FEA-A191-F7A702CF89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testtest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5792EE-8053-410E-8C06-A7376720E97B}"/>
              </a:ext>
            </a:extLst>
          </p:cNvPr>
          <p:cNvSpPr/>
          <p:nvPr/>
        </p:nvSpPr>
        <p:spPr>
          <a:xfrm>
            <a:off x="12791156" y="6059769"/>
            <a:ext cx="6092825" cy="57688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https://www.eea.europa.eu/data-and-maps/daviz/ghg-emissions-by-aggregated-sector-2#tab-dashboard-01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CB32C81A-449B-41F4-9A6B-3C87BB9C03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4955625"/>
              </p:ext>
            </p:extLst>
          </p:nvPr>
        </p:nvGraphicFramePr>
        <p:xfrm>
          <a:off x="11172452" y="930958"/>
          <a:ext cx="8125883" cy="5417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0B6904E-28C1-44E6-861D-A7B7673304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6" r="14544"/>
          <a:stretch/>
        </p:blipFill>
        <p:spPr>
          <a:xfrm>
            <a:off x="6479400" y="930958"/>
            <a:ext cx="5328592" cy="45164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D124103-3DA7-4069-9893-2EEF425DFDDA}"/>
              </a:ext>
            </a:extLst>
          </p:cNvPr>
          <p:cNvSpPr/>
          <p:nvPr/>
        </p:nvSpPr>
        <p:spPr>
          <a:xfrm>
            <a:off x="440874" y="5589240"/>
            <a:ext cx="8125883" cy="119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+mn-lt"/>
              </a:rPr>
              <a:t>[1] European Environment Agency. Annual European union greenhouse gas inventory 1990 – 2015 and inventory report 2017. 2017.</a:t>
            </a:r>
            <a:r>
              <a:rPr lang="en-US" sz="1000" dirty="0">
                <a:latin typeface="+mn-lt"/>
              </a:rPr>
              <a:t> </a:t>
            </a:r>
            <a:br>
              <a:rPr lang="en-US" sz="1000" dirty="0">
                <a:latin typeface="+mn-lt"/>
              </a:rPr>
            </a:br>
            <a:endParaRPr lang="en-US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850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FC48ED89-56F4-417A-B7C4-614C1C052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8348" y="1810385"/>
            <a:ext cx="5948488" cy="313078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4D3E5FE-1086-4EE3-B8F6-19DC3668A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0042" y="1456240"/>
            <a:ext cx="6033872" cy="3600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C3F94E-CA1A-496E-A38C-0A5AA9F3E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00" y="230400"/>
            <a:ext cx="8369900" cy="752400"/>
          </a:xfrm>
        </p:spPr>
        <p:txBody>
          <a:bodyPr/>
          <a:lstStyle/>
          <a:p>
            <a:r>
              <a:rPr lang="en-US" dirty="0"/>
              <a:t>Motivation -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A497AF9-E62E-4659-B95D-54927DF87E50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dirty="0"/>
                  <a:t>Variables:</a:t>
                </a:r>
              </a:p>
              <a:p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>
                  <a:buNone/>
                </a:pPr>
                <a:r>
                  <a:rPr lang="en-US" dirty="0"/>
                  <a:t>Constraints: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Feasible decision space: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Convex optimization</a:t>
                </a:r>
              </a:p>
              <a:p>
                <a:pPr>
                  <a:buNone/>
                </a:pPr>
                <a:r>
                  <a:rPr lang="en-US" dirty="0"/>
                  <a:t>Model objective – minimize cost: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A497AF9-E62E-4659-B95D-54927DF87E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7"/>
                <a:stretch>
                  <a:fillRect l="-3186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9CC290-8E26-4593-A52F-802D55CDB03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B9BD79-D9AB-4FA8-942D-53CE4AF24DF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48FD6E-92C2-4D2A-AE7E-B598D525B52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4553"/>
          <a:stretch/>
        </p:blipFill>
        <p:spPr>
          <a:xfrm>
            <a:off x="824911" y="4718348"/>
            <a:ext cx="3790950" cy="465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99DD25-27F2-4D9A-8B2A-8AD8A6904AC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1040" b="15279"/>
          <a:stretch/>
        </p:blipFill>
        <p:spPr>
          <a:xfrm>
            <a:off x="952523" y="3688626"/>
            <a:ext cx="3197673" cy="316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87E0F2-CB8C-4822-A200-1DABEC1EACC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5268" t="29329" r="-2"/>
          <a:stretch/>
        </p:blipFill>
        <p:spPr>
          <a:xfrm>
            <a:off x="899400" y="2442449"/>
            <a:ext cx="2116982" cy="79893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F578EB6-F904-4DB5-BA27-EDDF52A050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08133" y="1810385"/>
            <a:ext cx="5037714" cy="276078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8B257A3-3856-47A7-BC23-02943DB364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719148" y="3688626"/>
            <a:ext cx="4057650" cy="21717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52A288D-99C9-46FB-95AC-AF6FCB6589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281123" y="4072773"/>
            <a:ext cx="2933700" cy="149542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6832600-92F3-4ED1-B98A-612156986C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19596" y="4212153"/>
            <a:ext cx="170770" cy="1707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E23731-7F7E-4E28-AC1F-8A54F5E42FBC}"/>
              </a:ext>
            </a:extLst>
          </p:cNvPr>
          <p:cNvSpPr txBox="1"/>
          <p:nvPr/>
        </p:nvSpPr>
        <p:spPr>
          <a:xfrm>
            <a:off x="6377903" y="4052878"/>
            <a:ext cx="3818568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Optimal solution</a:t>
            </a:r>
          </a:p>
        </p:txBody>
      </p:sp>
    </p:spTree>
    <p:extLst>
      <p:ext uri="{BB962C8B-B14F-4D97-AF65-F5344CB8AC3E}">
        <p14:creationId xmlns:p14="http://schemas.microsoft.com/office/powerpoint/2010/main" val="53754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4D3E2-287C-40F6-AA0D-64C3E3DDD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00" y="230400"/>
            <a:ext cx="10170100" cy="752400"/>
          </a:xfrm>
        </p:spPr>
        <p:txBody>
          <a:bodyPr/>
          <a:lstStyle/>
          <a:p>
            <a:r>
              <a:rPr lang="en-US" dirty="0"/>
              <a:t>Motivation - model flaws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4D02D-6BDE-418B-9E77-3B08E1499C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en-US" dirty="0"/>
              <a:t>Parametric uncertainty</a:t>
            </a:r>
          </a:p>
          <a:p>
            <a:pPr lvl="2"/>
            <a:r>
              <a:rPr lang="en-US" dirty="0"/>
              <a:t>Change in weather patterns</a:t>
            </a:r>
          </a:p>
          <a:p>
            <a:pPr lvl="2"/>
            <a:r>
              <a:rPr lang="en-US" dirty="0"/>
              <a:t>Change in energy demand </a:t>
            </a:r>
          </a:p>
          <a:p>
            <a:pPr lvl="2"/>
            <a:r>
              <a:rPr lang="en-US" dirty="0"/>
              <a:t>Unknown technology prices 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Structural uncertainty</a:t>
            </a:r>
          </a:p>
          <a:p>
            <a:pPr lvl="2"/>
            <a:r>
              <a:rPr lang="en-US" dirty="0"/>
              <a:t>Unmodeled objectives </a:t>
            </a:r>
          </a:p>
          <a:p>
            <a:pPr lvl="2"/>
            <a:r>
              <a:rPr lang="en-US" dirty="0"/>
              <a:t>Political decisions</a:t>
            </a:r>
          </a:p>
          <a:p>
            <a:pPr lvl="2"/>
            <a:r>
              <a:rPr lang="en-US" dirty="0"/>
              <a:t>Mathematical simplifications</a:t>
            </a:r>
          </a:p>
          <a:p>
            <a:pPr marL="576000" lvl="2" indent="0">
              <a:buNone/>
            </a:pP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A8610D-8152-4F0F-BABC-A8AD1E7605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DE4A-448B-4849-AE5E-2AA863A756A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643D21A-CC66-4FC2-8775-F23E4E5CCC49}"/>
              </a:ext>
            </a:extLst>
          </p:cNvPr>
          <p:cNvSpPr txBox="1">
            <a:spLocks/>
          </p:cNvSpPr>
          <p:nvPr/>
        </p:nvSpPr>
        <p:spPr bwMode="auto">
          <a:xfrm>
            <a:off x="6382444" y="2888940"/>
            <a:ext cx="4975225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52000" lvl="1" indent="0">
              <a:buNone/>
            </a:pPr>
            <a:r>
              <a:rPr lang="en-US" kern="0" dirty="0"/>
              <a:t>The true solution is just as likely to be located in the near-optimal regions of the decision space. </a:t>
            </a:r>
            <a:r>
              <a:rPr lang="en-US" sz="1200" kern="0" dirty="0"/>
              <a:t>[2]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030B6A-1B6C-40F6-9EE8-D97737DA0946}"/>
              </a:ext>
            </a:extLst>
          </p:cNvPr>
          <p:cNvCxnSpPr>
            <a:cxnSpLocks/>
          </p:cNvCxnSpPr>
          <p:nvPr/>
        </p:nvCxnSpPr>
        <p:spPr bwMode="auto">
          <a:xfrm flipV="1">
            <a:off x="4438228" y="3284984"/>
            <a:ext cx="1872208" cy="144016"/>
          </a:xfrm>
          <a:prstGeom prst="straightConnector1">
            <a:avLst/>
          </a:prstGeom>
          <a:solidFill>
            <a:schemeClr val="accent2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AC3F8B4-37C7-454B-B7B3-BFF799B186EA}"/>
              </a:ext>
            </a:extLst>
          </p:cNvPr>
          <p:cNvSpPr/>
          <p:nvPr/>
        </p:nvSpPr>
        <p:spPr>
          <a:xfrm>
            <a:off x="837828" y="5822864"/>
            <a:ext cx="60707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dirty="0">
                <a:solidFill>
                  <a:srgbClr val="000000"/>
                </a:solidFill>
                <a:latin typeface="+mn-lt"/>
              </a:rPr>
              <a:t>[2] Lewis D. Hopkins E. Downey Brill Jr., </a:t>
            </a:r>
            <a:r>
              <a:rPr lang="en-US" sz="1000" dirty="0" err="1">
                <a:solidFill>
                  <a:srgbClr val="000000"/>
                </a:solidFill>
                <a:latin typeface="+mn-lt"/>
              </a:rPr>
              <a:t>Shoou-Yuh</a:t>
            </a:r>
            <a:r>
              <a:rPr lang="en-US" sz="1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+mn-lt"/>
              </a:rPr>
              <a:t>Changt</a:t>
            </a:r>
            <a:r>
              <a:rPr lang="en-US" sz="1000" dirty="0">
                <a:solidFill>
                  <a:srgbClr val="000000"/>
                </a:solidFill>
                <a:latin typeface="+mn-lt"/>
              </a:rPr>
              <a:t>. Modeling to generate alternatives: The </a:t>
            </a:r>
            <a:r>
              <a:rPr lang="en-US" sz="1000" dirty="0" err="1">
                <a:solidFill>
                  <a:srgbClr val="000000"/>
                </a:solidFill>
                <a:latin typeface="+mn-lt"/>
              </a:rPr>
              <a:t>hsj</a:t>
            </a:r>
            <a:r>
              <a:rPr lang="en-US" sz="1000" dirty="0">
                <a:solidFill>
                  <a:srgbClr val="000000"/>
                </a:solidFill>
                <a:latin typeface="+mn-lt"/>
              </a:rPr>
              <a:t> approach and an illustration using </a:t>
            </a:r>
            <a:r>
              <a:rPr lang="en-US" sz="1000" dirty="0" err="1">
                <a:solidFill>
                  <a:srgbClr val="000000"/>
                </a:solidFill>
                <a:latin typeface="+mn-lt"/>
              </a:rPr>
              <a:t>aproblem</a:t>
            </a:r>
            <a:r>
              <a:rPr lang="en-US" sz="1000" dirty="0">
                <a:solidFill>
                  <a:srgbClr val="000000"/>
                </a:solidFill>
                <a:latin typeface="+mn-lt"/>
              </a:rPr>
              <a:t> in land use planning. </a:t>
            </a:r>
            <a:r>
              <a:rPr lang="en-US" sz="1000" i="1" dirty="0">
                <a:solidFill>
                  <a:srgbClr val="000000"/>
                </a:solidFill>
                <a:latin typeface="+mn-lt"/>
              </a:rPr>
              <a:t>Management Science</a:t>
            </a:r>
            <a:r>
              <a:rPr lang="en-US" sz="1000" dirty="0">
                <a:solidFill>
                  <a:srgbClr val="000000"/>
                </a:solidFill>
                <a:latin typeface="+mn-lt"/>
              </a:rPr>
              <a:t>, 28, 31982.</a:t>
            </a:r>
            <a:r>
              <a:rPr lang="en-US" sz="1000" dirty="0">
                <a:latin typeface="+mn-lt"/>
              </a:rPr>
              <a:t> </a:t>
            </a:r>
            <a:br>
              <a:rPr lang="en-US" sz="1000" dirty="0">
                <a:latin typeface="+mn-lt"/>
              </a:rPr>
            </a:br>
            <a:endParaRPr lang="en-US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9031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5CD8-48F5-4FCF-BF42-33C30B73D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ACE90-4D3C-4058-B402-A583445C7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60" y="2227820"/>
            <a:ext cx="6192688" cy="3937484"/>
          </a:xfrm>
        </p:spPr>
        <p:txBody>
          <a:bodyPr/>
          <a:lstStyle/>
          <a:p>
            <a:pPr algn="ctr">
              <a:buNone/>
            </a:pPr>
            <a:r>
              <a:rPr lang="en-US" sz="2800" dirty="0"/>
              <a:t>Define a method capable of addressing structural uncertainty in techno-economic models, based on the principles of modeling to generate alternatives (MGA). </a:t>
            </a:r>
          </a:p>
          <a:p>
            <a:pPr algn="ctr">
              <a:buNone/>
            </a:pPr>
            <a:endParaRPr lang="en-US" sz="2800" dirty="0"/>
          </a:p>
          <a:p>
            <a:pPr algn="ctr"/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AD7B8-5D79-4AC9-8B26-1606B6D33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9D227-6658-4D8B-9445-7239023AC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8814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AED3-E24D-49FD-993A-796B6DA3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00" y="230400"/>
            <a:ext cx="11557508" cy="752400"/>
          </a:xfrm>
        </p:spPr>
        <p:txBody>
          <a:bodyPr/>
          <a:lstStyle/>
          <a:p>
            <a:r>
              <a:rPr lang="en-US" dirty="0"/>
              <a:t>Modeling to generate alternatives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358D5-F49A-4C92-9A3E-65AAAF9BDD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724399" cy="4525964"/>
          </a:xfrm>
        </p:spPr>
        <p:txBody>
          <a:bodyPr/>
          <a:lstStyle/>
          <a:p>
            <a:pPr lvl="1"/>
            <a:r>
              <a:rPr lang="en-US" dirty="0"/>
              <a:t>Method to find alternative near optimal feasible solutions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MGA  constraint:</a:t>
            </a:r>
          </a:p>
          <a:p>
            <a:pPr lvl="1"/>
            <a:endParaRPr lang="en-US" dirty="0"/>
          </a:p>
          <a:p>
            <a:pPr marL="252000" lvl="1" indent="0">
              <a:buNone/>
            </a:pPr>
            <a:endParaRPr lang="en-US" dirty="0"/>
          </a:p>
          <a:p>
            <a:pPr lvl="1"/>
            <a:r>
              <a:rPr lang="en-US" dirty="0"/>
              <a:t>New objective function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8D4B51-512D-4A12-BDD6-A0E5323DBE0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7E84A3-8ACC-41E3-BD71-B7E08709155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C3D350-6861-472F-AF32-F35B04074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7180" y="2276872"/>
            <a:ext cx="6199546" cy="331236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96AD5A4-EE85-4A59-B90E-4983BC54D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8585" y="2060848"/>
            <a:ext cx="4429125" cy="23241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4F8EDED-3891-40E9-8AF8-9D7715C06A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2525" y="2782436"/>
            <a:ext cx="4400550" cy="152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5028E90-5D50-4510-BEC5-DAC3F93C67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11980" y="2782436"/>
            <a:ext cx="4029075" cy="7334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3973DA-8388-454E-845D-F57A653EE20D}"/>
                  </a:ext>
                </a:extLst>
              </p:cNvPr>
              <p:cNvSpPr txBox="1"/>
              <p:nvPr/>
            </p:nvSpPr>
            <p:spPr>
              <a:xfrm>
                <a:off x="193550" y="2852936"/>
                <a:ext cx="4429125" cy="4678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da-DK" sz="1600" b="0" dirty="0">
                  <a:latin typeface="+mn-lt"/>
                </a:endParaRPr>
              </a:p>
              <a:p>
                <a:pPr algn="ctr">
                  <a:lnSpc>
                    <a:spcPct val="95000"/>
                  </a:lnSpc>
                </a:pPr>
                <a14:m>
                  <m:oMath xmlns:m="http://schemas.openxmlformats.org/officeDocument/2006/math"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1600" dirty="0">
                    <a:latin typeface="+mn-lt"/>
                  </a:rPr>
                  <a:t> MGA slack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3973DA-8388-454E-845D-F57A653EE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50" y="2852936"/>
                <a:ext cx="4429125" cy="467820"/>
              </a:xfrm>
              <a:prstGeom prst="rect">
                <a:avLst/>
              </a:prstGeom>
              <a:blipFill>
                <a:blip r:embed="rId10"/>
                <a:stretch>
                  <a:fillRect b="-25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B9B0C36-C3F4-4B17-8843-0A2AF4EB152A}"/>
              </a:ext>
            </a:extLst>
          </p:cNvPr>
          <p:cNvSpPr txBox="1"/>
          <p:nvPr/>
        </p:nvSpPr>
        <p:spPr>
          <a:xfrm>
            <a:off x="7879555" y="2975591"/>
            <a:ext cx="2520280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400" dirty="0">
                <a:latin typeface="+mn-lt"/>
              </a:rPr>
              <a:t>Near optimal </a:t>
            </a:r>
          </a:p>
          <a:p>
            <a:pPr algn="ctr">
              <a:lnSpc>
                <a:spcPct val="95000"/>
              </a:lnSpc>
            </a:pPr>
            <a:r>
              <a:rPr lang="en-US" sz="1400" dirty="0">
                <a:latin typeface="+mn-lt"/>
              </a:rPr>
              <a:t>Feasible 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493E83-2EE1-4F95-816F-F36D5ECF867E}"/>
                  </a:ext>
                </a:extLst>
              </p:cNvPr>
              <p:cNvSpPr txBox="1"/>
              <p:nvPr/>
            </p:nvSpPr>
            <p:spPr>
              <a:xfrm>
                <a:off x="1413892" y="3933056"/>
                <a:ext cx="3816424" cy="2925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2000" dirty="0">
                    <a:latin typeface="+mn-lt"/>
                  </a:rPr>
                  <a:t>Minimize </a:t>
                </a:r>
                <a14:m>
                  <m:oMath xmlns:m="http://schemas.openxmlformats.org/officeDocument/2006/math"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a-DK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da-DK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da-DK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a-DK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latin typeface="+mn-lt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493E83-2EE1-4F95-816F-F36D5ECF8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892" y="3933056"/>
                <a:ext cx="3816424" cy="292581"/>
              </a:xfrm>
              <a:prstGeom prst="rect">
                <a:avLst/>
              </a:prstGeom>
              <a:blipFill>
                <a:blip r:embed="rId11"/>
                <a:stretch>
                  <a:fillRect l="-4153" t="-187500" b="-26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757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7A86F-400F-4AF2-AD71-6AD2A625C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00" y="230400"/>
            <a:ext cx="11322228" cy="752400"/>
          </a:xfrm>
        </p:spPr>
        <p:txBody>
          <a:bodyPr/>
          <a:lstStyle/>
          <a:p>
            <a:r>
              <a:rPr lang="en-US" dirty="0"/>
              <a:t>Modeling to generate alternatives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E3866-8B08-4B74-B94A-9FF5C41699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Existing MGA methods</a:t>
            </a:r>
          </a:p>
          <a:p>
            <a:pPr lvl="1"/>
            <a:r>
              <a:rPr lang="en-US" dirty="0"/>
              <a:t>Hop Skip Jump (HSJ) </a:t>
            </a:r>
            <a:r>
              <a:rPr lang="en-US" sz="1200" dirty="0"/>
              <a:t>[2]</a:t>
            </a:r>
          </a:p>
          <a:p>
            <a:pPr lvl="2"/>
            <a:r>
              <a:rPr lang="en-US" dirty="0"/>
              <a:t>Minimize all non zero variables</a:t>
            </a:r>
          </a:p>
          <a:p>
            <a:pPr lvl="1"/>
            <a:r>
              <a:rPr lang="en-US" dirty="0"/>
              <a:t>Random search </a:t>
            </a:r>
          </a:p>
          <a:p>
            <a:pPr lvl="1"/>
            <a:r>
              <a:rPr lang="en-US" dirty="0"/>
              <a:t>Maximize/Minimize </a:t>
            </a:r>
            <a:r>
              <a:rPr lang="en-US" sz="1200" dirty="0"/>
              <a:t>[3]</a:t>
            </a:r>
          </a:p>
          <a:p>
            <a:pPr lvl="1"/>
            <a:r>
              <a:rPr lang="en-US" dirty="0"/>
              <a:t>Genetic algorithms </a:t>
            </a:r>
            <a:r>
              <a:rPr lang="en-US" sz="1200" dirty="0"/>
              <a:t>[4]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Common feature:</a:t>
            </a:r>
          </a:p>
          <a:p>
            <a:pPr lvl="1"/>
            <a:r>
              <a:rPr lang="en-US" dirty="0"/>
              <a:t>Finite number of solutions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6B444-688C-488C-A223-600BC16B6F0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32E67-0AE2-4CDC-9460-4EB32418C4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83480BD6-AA62-4544-9CB7-10C0DB45F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4532" y="976326"/>
            <a:ext cx="3577918" cy="157546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B78D4A3-95AE-4E16-8498-87EDF8CF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0245" y="2636912"/>
            <a:ext cx="1310431" cy="160491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6B8F721-E59B-45A0-84B3-FDBC6A469F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6119" y="4365341"/>
            <a:ext cx="1294557" cy="154183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8F1B308-38A2-406A-9E18-7A2975FE81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14642" y="2719205"/>
            <a:ext cx="1310431" cy="154601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4FBF938-888F-4F3D-A522-06F2ED4F65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18748" y="4412651"/>
            <a:ext cx="1310433" cy="14723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521FFEB-C31D-4A50-8204-CE8581711F2A}"/>
              </a:ext>
            </a:extLst>
          </p:cNvPr>
          <p:cNvSpPr/>
          <p:nvPr/>
        </p:nvSpPr>
        <p:spPr>
          <a:xfrm>
            <a:off x="551383" y="5411946"/>
            <a:ext cx="66247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dirty="0">
                <a:solidFill>
                  <a:srgbClr val="000000"/>
                </a:solidFill>
                <a:latin typeface="+mn-lt"/>
              </a:rPr>
              <a:t>[2] E. Downey Brill Jr., </a:t>
            </a:r>
            <a:r>
              <a:rPr lang="en-US" sz="1000" dirty="0" err="1">
                <a:solidFill>
                  <a:srgbClr val="000000"/>
                </a:solidFill>
                <a:latin typeface="+mn-lt"/>
              </a:rPr>
              <a:t>Shoou-Yuh</a:t>
            </a:r>
            <a:r>
              <a:rPr lang="en-US" sz="1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+mn-lt"/>
              </a:rPr>
              <a:t>Changt</a:t>
            </a:r>
            <a:r>
              <a:rPr lang="en-US" sz="1000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1000" dirty="0">
                <a:solidFill>
                  <a:srgbClr val="000000"/>
                </a:solidFill>
              </a:rPr>
              <a:t>Lewis D. Hopkins </a:t>
            </a:r>
            <a:r>
              <a:rPr lang="en-US" sz="1000" dirty="0">
                <a:solidFill>
                  <a:srgbClr val="000000"/>
                </a:solidFill>
                <a:latin typeface="+mn-lt"/>
              </a:rPr>
              <a:t>. Modeling to generate alternatives: The </a:t>
            </a:r>
            <a:r>
              <a:rPr lang="en-US" sz="1000" dirty="0" err="1">
                <a:solidFill>
                  <a:srgbClr val="000000"/>
                </a:solidFill>
                <a:latin typeface="+mn-lt"/>
              </a:rPr>
              <a:t>hsj</a:t>
            </a:r>
            <a:r>
              <a:rPr lang="en-US" sz="1000" dirty="0">
                <a:solidFill>
                  <a:srgbClr val="000000"/>
                </a:solidFill>
                <a:latin typeface="+mn-lt"/>
              </a:rPr>
              <a:t> approach and an illustration using a problem in land use planning. </a:t>
            </a:r>
            <a:r>
              <a:rPr lang="en-US" sz="1000" i="1" dirty="0">
                <a:solidFill>
                  <a:srgbClr val="000000"/>
                </a:solidFill>
                <a:latin typeface="+mn-lt"/>
              </a:rPr>
              <a:t>Management Science</a:t>
            </a:r>
            <a:r>
              <a:rPr lang="en-US" sz="1000" dirty="0">
                <a:solidFill>
                  <a:srgbClr val="000000"/>
                </a:solidFill>
                <a:latin typeface="+mn-lt"/>
              </a:rPr>
              <a:t>, 28, 1982.</a:t>
            </a:r>
            <a:r>
              <a:rPr lang="en-US" sz="1000" dirty="0">
                <a:latin typeface="+mn-lt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1000" dirty="0">
                <a:latin typeface="+mn-lt"/>
              </a:rPr>
              <a:t>[3] Fabian Neumann and Tom Brown. The near-optimal feasible space of a renewable power system model, 2019 </a:t>
            </a:r>
          </a:p>
          <a:p>
            <a:pPr>
              <a:lnSpc>
                <a:spcPct val="100000"/>
              </a:lnSpc>
            </a:pPr>
            <a:r>
              <a:rPr lang="en-US" sz="1000" dirty="0">
                <a:latin typeface="+mn-lt"/>
              </a:rPr>
              <a:t>[4] </a:t>
            </a:r>
            <a:r>
              <a:rPr lang="da-DK" sz="1000" dirty="0">
                <a:latin typeface="+mn-lt"/>
              </a:rPr>
              <a:t>Daniel H. </a:t>
            </a:r>
            <a:r>
              <a:rPr lang="da-DK" sz="1000" dirty="0" err="1">
                <a:latin typeface="+mn-lt"/>
              </a:rPr>
              <a:t>Loughlin</a:t>
            </a:r>
            <a:r>
              <a:rPr lang="da-DK" sz="1000" dirty="0">
                <a:latin typeface="+mn-lt"/>
              </a:rPr>
              <a:t>, S. </a:t>
            </a:r>
            <a:r>
              <a:rPr lang="da-DK" sz="1000" dirty="0" err="1">
                <a:latin typeface="+mn-lt"/>
              </a:rPr>
              <a:t>Ranji</a:t>
            </a:r>
            <a:r>
              <a:rPr lang="da-DK" sz="1000" dirty="0">
                <a:latin typeface="+mn-lt"/>
              </a:rPr>
              <a:t> </a:t>
            </a:r>
            <a:r>
              <a:rPr lang="da-DK" sz="1000" dirty="0" err="1">
                <a:latin typeface="+mn-lt"/>
              </a:rPr>
              <a:t>Ranjithan</a:t>
            </a:r>
            <a:r>
              <a:rPr lang="da-DK" sz="1000" dirty="0">
                <a:latin typeface="+mn-lt"/>
              </a:rPr>
              <a:t>, E. Downey Brill JR., and John W. </a:t>
            </a:r>
            <a:r>
              <a:rPr lang="da-DK" sz="1000" dirty="0" err="1">
                <a:latin typeface="+mn-lt"/>
              </a:rPr>
              <a:t>Baugh</a:t>
            </a:r>
            <a:r>
              <a:rPr lang="da-DK" sz="1000" dirty="0">
                <a:latin typeface="+mn-lt"/>
              </a:rPr>
              <a:t> JR. </a:t>
            </a:r>
            <a:r>
              <a:rPr lang="da-DK" sz="1000" dirty="0" err="1">
                <a:latin typeface="+mn-lt"/>
              </a:rPr>
              <a:t>Genetic</a:t>
            </a:r>
            <a:r>
              <a:rPr lang="da-DK" sz="1000" dirty="0">
                <a:latin typeface="+mn-lt"/>
              </a:rPr>
              <a:t> </a:t>
            </a:r>
            <a:r>
              <a:rPr lang="da-DK" sz="1000" dirty="0" err="1">
                <a:latin typeface="+mn-lt"/>
              </a:rPr>
              <a:t>algorithm</a:t>
            </a:r>
            <a:r>
              <a:rPr lang="da-DK" sz="1000" dirty="0">
                <a:latin typeface="+mn-lt"/>
              </a:rPr>
              <a:t> </a:t>
            </a:r>
            <a:r>
              <a:rPr lang="da-DK" sz="1000" dirty="0" err="1">
                <a:latin typeface="+mn-lt"/>
              </a:rPr>
              <a:t>approaches</a:t>
            </a:r>
            <a:r>
              <a:rPr lang="da-DK" sz="1000" dirty="0">
                <a:latin typeface="+mn-lt"/>
              </a:rPr>
              <a:t> for </a:t>
            </a:r>
            <a:r>
              <a:rPr lang="da-DK" sz="1000" dirty="0" err="1">
                <a:latin typeface="+mn-lt"/>
              </a:rPr>
              <a:t>addressing</a:t>
            </a:r>
            <a:r>
              <a:rPr lang="da-DK" sz="1000" dirty="0">
                <a:latin typeface="+mn-lt"/>
              </a:rPr>
              <a:t> </a:t>
            </a:r>
            <a:r>
              <a:rPr lang="da-DK" sz="1000" dirty="0" err="1">
                <a:latin typeface="+mn-lt"/>
              </a:rPr>
              <a:t>unmodeled</a:t>
            </a:r>
            <a:r>
              <a:rPr lang="da-DK" sz="1000" dirty="0">
                <a:latin typeface="+mn-lt"/>
              </a:rPr>
              <a:t> </a:t>
            </a:r>
            <a:r>
              <a:rPr lang="da-DK" sz="1000" dirty="0" err="1">
                <a:latin typeface="+mn-lt"/>
              </a:rPr>
              <a:t>objectives</a:t>
            </a:r>
            <a:r>
              <a:rPr lang="da-DK" sz="1000" dirty="0">
                <a:latin typeface="+mn-lt"/>
              </a:rPr>
              <a:t> in </a:t>
            </a:r>
            <a:r>
              <a:rPr lang="da-DK" sz="1000" dirty="0" err="1">
                <a:latin typeface="+mn-lt"/>
              </a:rPr>
              <a:t>optimization</a:t>
            </a:r>
            <a:r>
              <a:rPr lang="da-DK" sz="1000" dirty="0">
                <a:latin typeface="+mn-lt"/>
              </a:rPr>
              <a:t> problems. </a:t>
            </a:r>
            <a:r>
              <a:rPr lang="da-DK" sz="1000" i="1" dirty="0">
                <a:latin typeface="+mn-lt"/>
              </a:rPr>
              <a:t>Engineering </a:t>
            </a:r>
            <a:r>
              <a:rPr lang="da-DK" sz="1000" i="1" dirty="0" err="1">
                <a:latin typeface="+mn-lt"/>
              </a:rPr>
              <a:t>Optimization</a:t>
            </a:r>
            <a:r>
              <a:rPr lang="da-DK" sz="1000" dirty="0">
                <a:latin typeface="+mn-lt"/>
              </a:rPr>
              <a:t>, 2001. </a:t>
            </a:r>
            <a:br>
              <a:rPr lang="da-DK" sz="1000" dirty="0"/>
            </a:br>
            <a:br>
              <a:rPr lang="en-US" sz="1000" dirty="0"/>
            </a:br>
            <a:br>
              <a:rPr lang="en-US" sz="1000" dirty="0"/>
            </a:b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9689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1EED12-09BE-43BB-BB37-05BC18391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125" r="24344"/>
          <a:stretch/>
        </p:blipFill>
        <p:spPr>
          <a:xfrm>
            <a:off x="4095137" y="4667114"/>
            <a:ext cx="5973918" cy="1300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F4BD5E-4DE9-49E0-9BC3-8D868B533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00" y="230400"/>
            <a:ext cx="11491192" cy="752400"/>
          </a:xfrm>
        </p:spPr>
        <p:txBody>
          <a:bodyPr/>
          <a:lstStyle/>
          <a:p>
            <a:r>
              <a:rPr lang="en-US" dirty="0"/>
              <a:t>Novel MGA approach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001FA-0BD3-449B-8ECA-C101D99C40E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B18A3-3B41-45AC-9F42-09059D69A83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timtoernes@gmail.com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229E25-1E34-498D-9E48-28D33438E0E2}"/>
              </a:ext>
            </a:extLst>
          </p:cNvPr>
          <p:cNvSpPr txBox="1"/>
          <p:nvPr/>
        </p:nvSpPr>
        <p:spPr>
          <a:xfrm>
            <a:off x="1629916" y="2663973"/>
            <a:ext cx="2376264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Regular Optimization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199E37-D45F-4C12-87B1-355F54C74324}"/>
              </a:ext>
            </a:extLst>
          </p:cNvPr>
          <p:cNvSpPr txBox="1"/>
          <p:nvPr/>
        </p:nvSpPr>
        <p:spPr>
          <a:xfrm>
            <a:off x="1629916" y="3789040"/>
            <a:ext cx="2376264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Add MGA constraint</a:t>
            </a:r>
          </a:p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Maximize and minimize all variables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78046F-90EE-47AF-9C9D-FB5BA811C86C}"/>
              </a:ext>
            </a:extLst>
          </p:cNvPr>
          <p:cNvSpPr txBox="1"/>
          <p:nvPr/>
        </p:nvSpPr>
        <p:spPr>
          <a:xfrm>
            <a:off x="1629916" y="5114201"/>
            <a:ext cx="2376264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Compute the convex hull and determine face normal directions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14EA2C-198D-4BCD-B669-ADCAA03AAE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938"/>
          <a:stretch/>
        </p:blipFill>
        <p:spPr>
          <a:xfrm>
            <a:off x="10360875" y="519604"/>
            <a:ext cx="1663116" cy="544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A6D5DC-5242-4B86-B6DF-768E84FEDB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909" r="21502" b="25301"/>
          <a:stretch/>
        </p:blipFill>
        <p:spPr>
          <a:xfrm>
            <a:off x="4123442" y="3454027"/>
            <a:ext cx="6198325" cy="1296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30AB05-FB51-4D77-80D6-978845D619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322" r="24344" b="51888"/>
          <a:stretch/>
        </p:blipFill>
        <p:spPr>
          <a:xfrm>
            <a:off x="4123442" y="2182525"/>
            <a:ext cx="5973917" cy="12961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65C552-BB4C-4DD5-AB9D-E802BE250A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154"/>
          <a:stretch/>
        </p:blipFill>
        <p:spPr>
          <a:xfrm>
            <a:off x="4095137" y="890096"/>
            <a:ext cx="7896225" cy="124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8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400970CD30FDE419634157DC0979CEB" ma:contentTypeVersion="8" ma:contentTypeDescription="Opret et nyt dokument." ma:contentTypeScope="" ma:versionID="8f1074aae17fbe25ea635f4c0e5f55eb">
  <xsd:schema xmlns:xsd="http://www.w3.org/2001/XMLSchema" xmlns:xs="http://www.w3.org/2001/XMLSchema" xmlns:p="http://schemas.microsoft.com/office/2006/metadata/properties" xmlns:ns3="c60c6253-16de-4fa8-ae79-8e38ec3056bb" targetNamespace="http://schemas.microsoft.com/office/2006/metadata/properties" ma:root="true" ma:fieldsID="533e677c05a3d7c5da6b4584172165c4" ns3:_="">
    <xsd:import namespace="c60c6253-16de-4fa8-ae79-8e38ec3056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0c6253-16de-4fa8-ae79-8e38ec3056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E0D1CF-0021-4CFC-93FD-B942C30AD1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BFB15E-756D-44F4-948F-50FB0BCF25DA}">
  <ds:schemaRefs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c60c6253-16de-4fa8-ae79-8e38ec3056bb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89F9FB3-E5B0-4F8E-BD0C-7B2664114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0c6253-16de-4fa8-ae79-8e38ec3056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1431</Words>
  <Application>Microsoft Office PowerPoint</Application>
  <PresentationFormat>Custom</PresentationFormat>
  <Paragraphs>334</Paragraphs>
  <Slides>27</Slides>
  <Notes>18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Georgia</vt:lpstr>
      <vt:lpstr>Wingdings 3</vt:lpstr>
      <vt:lpstr>Arial</vt:lpstr>
      <vt:lpstr>AU Peto</vt:lpstr>
      <vt:lpstr>AU Passata</vt:lpstr>
      <vt:lpstr>Calibri</vt:lpstr>
      <vt:lpstr>AU Passata Light</vt:lpstr>
      <vt:lpstr>Cambria Math</vt:lpstr>
      <vt:lpstr>AU 16:9</vt:lpstr>
      <vt:lpstr>A novel modeling to generate alternatives approach </vt:lpstr>
      <vt:lpstr>Agenda </vt:lpstr>
      <vt:lpstr>Motivation</vt:lpstr>
      <vt:lpstr>Motivation - model</vt:lpstr>
      <vt:lpstr>Motivation - model flaws</vt:lpstr>
      <vt:lpstr>Objective</vt:lpstr>
      <vt:lpstr>Modeling to generate alternatives</vt:lpstr>
      <vt:lpstr>Modeling to generate alternatives</vt:lpstr>
      <vt:lpstr>Novel MGA approach</vt:lpstr>
      <vt:lpstr>Novel MGA approach </vt:lpstr>
      <vt:lpstr>Modeling to generate alternatives</vt:lpstr>
      <vt:lpstr>Model</vt:lpstr>
      <vt:lpstr>Model – Reducing Dimensions</vt:lpstr>
      <vt:lpstr>Model - Multiplicity</vt:lpstr>
      <vt:lpstr>Experiment</vt:lpstr>
      <vt:lpstr>Results - Optimal solutions</vt:lpstr>
      <vt:lpstr>Results - MGA</vt:lpstr>
      <vt:lpstr>Results - MGA</vt:lpstr>
      <vt:lpstr>conclusion</vt:lpstr>
      <vt:lpstr>PowerPoint Presentation</vt:lpstr>
      <vt:lpstr>Discussion</vt:lpstr>
      <vt:lpstr>Model - constants</vt:lpstr>
      <vt:lpstr>Decision space</vt:lpstr>
      <vt:lpstr>Model</vt:lpstr>
      <vt:lpstr>Model - constraints</vt:lpstr>
      <vt:lpstr>Summary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2020-01-23T10:05:03Z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636600907631683892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/>
  </property>
  <property fmtid="{D5CDD505-2E9C-101B-9397-08002B2CF9AE}" pid="62" name="colorthemechange">
    <vt:lpwstr>True</vt:lpwstr>
  </property>
  <property fmtid="{D5CDD505-2E9C-101B-9397-08002B2CF9AE}" pid="63" name="ContentTypeId">
    <vt:lpwstr>0x010100E400970CD30FDE419634157DC0979CEB</vt:lpwstr>
  </property>
</Properties>
</file>